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92" r:id="rId3"/>
    <p:sldId id="360" r:id="rId4"/>
    <p:sldId id="362" r:id="rId5"/>
    <p:sldId id="363" r:id="rId6"/>
    <p:sldId id="1654" r:id="rId7"/>
    <p:sldId id="364" r:id="rId8"/>
    <p:sldId id="1655" r:id="rId9"/>
    <p:sldId id="365" r:id="rId10"/>
    <p:sldId id="366" r:id="rId11"/>
    <p:sldId id="1653" r:id="rId12"/>
    <p:sldId id="1656" r:id="rId13"/>
    <p:sldId id="1657" r:id="rId14"/>
    <p:sldId id="1658" r:id="rId15"/>
    <p:sldId id="1659" r:id="rId16"/>
    <p:sldId id="1660" r:id="rId17"/>
    <p:sldId id="1661" r:id="rId18"/>
    <p:sldId id="1619" r:id="rId19"/>
    <p:sldId id="266" r:id="rId20"/>
    <p:sldId id="1615" r:id="rId21"/>
    <p:sldId id="421" r:id="rId22"/>
    <p:sldId id="265" r:id="rId23"/>
    <p:sldId id="267" r:id="rId24"/>
    <p:sldId id="268" r:id="rId25"/>
    <p:sldId id="16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82303" autoAdjust="0"/>
  </p:normalViewPr>
  <p:slideViewPr>
    <p:cSldViewPr snapToGrid="0">
      <p:cViewPr varScale="1">
        <p:scale>
          <a:sx n="94" d="100"/>
          <a:sy n="94" d="100"/>
        </p:scale>
        <p:origin x="11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A308D-5EEB-4505-A40F-27B01A44700D}" type="datetimeFigureOut">
              <a:rPr lang="en-US" smtClean="0"/>
              <a:t>12/4/2023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70CD3B-0760-4DFF-A531-D38128F90ACB}" type="slidenum">
              <a:rPr lang="en-US" smtClean="0"/>
              <a:t>‹#›</a:t>
            </a:fld>
            <a:endParaRPr lang="en-US"/>
          </a:p>
        </p:txBody>
      </p:sp>
    </p:spTree>
    <p:extLst>
      <p:ext uri="{BB962C8B-B14F-4D97-AF65-F5344CB8AC3E}">
        <p14:creationId xmlns:p14="http://schemas.microsoft.com/office/powerpoint/2010/main" val="177972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Michelle</a:t>
            </a:r>
            <a:r>
              <a:rPr lang="en-US" baseline="0" dirty="0"/>
              <a:t> presents the Graduate Advising Team. Sacksith introduces Professor Lai.</a:t>
            </a:r>
          </a:p>
          <a:p>
            <a:endParaRPr lang="en-US" baseline="0" dirty="0"/>
          </a:p>
        </p:txBody>
      </p:sp>
      <p:sp>
        <p:nvSpPr>
          <p:cNvPr id="4" name="Slide Number Placeholder 3"/>
          <p:cNvSpPr>
            <a:spLocks noGrp="1"/>
          </p:cNvSpPr>
          <p:nvPr>
            <p:ph type="sldNum" sz="quarter" idx="10"/>
          </p:nvPr>
        </p:nvSpPr>
        <p:spPr/>
        <p:txBody>
          <a:bodyPr/>
          <a:lstStyle/>
          <a:p>
            <a:fld id="{9AEE8D71-EFC3-4163-9346-3B810369430C}" type="slidenum">
              <a:rPr lang="en-US" smtClean="0"/>
              <a:t>2</a:t>
            </a:fld>
            <a:endParaRPr lang="en-US"/>
          </a:p>
        </p:txBody>
      </p:sp>
    </p:spTree>
    <p:extLst>
      <p:ext uri="{BB962C8B-B14F-4D97-AF65-F5344CB8AC3E}">
        <p14:creationId xmlns:p14="http://schemas.microsoft.com/office/powerpoint/2010/main" val="289019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have 35 tenure or tenured track faculty in the department, and the distribution among the ranks is shown on the right.  For the last 10 years, we are the only department on the campus that can claim having a Chancellor in our department.   </a:t>
            </a:r>
          </a:p>
          <a:p>
            <a:endParaRPr lang="en-US" dirty="0"/>
          </a:p>
        </p:txBody>
      </p:sp>
      <p:sp>
        <p:nvSpPr>
          <p:cNvPr id="4" name="Slide Number Placeholder 3"/>
          <p:cNvSpPr>
            <a:spLocks noGrp="1"/>
          </p:cNvSpPr>
          <p:nvPr>
            <p:ph type="sldNum" sz="quarter" idx="5"/>
          </p:nvPr>
        </p:nvSpPr>
        <p:spPr/>
        <p:txBody>
          <a:bodyPr/>
          <a:lstStyle/>
          <a:p>
            <a:fld id="{746E9B0C-6065-4B5C-83B7-41D99FB95393}" type="slidenum">
              <a:rPr lang="en-US" smtClean="0"/>
              <a:t>12</a:t>
            </a:fld>
            <a:endParaRPr lang="en-US"/>
          </a:p>
        </p:txBody>
      </p:sp>
    </p:spTree>
    <p:extLst>
      <p:ext uri="{BB962C8B-B14F-4D97-AF65-F5344CB8AC3E}">
        <p14:creationId xmlns:p14="http://schemas.microsoft.com/office/powerpoint/2010/main" val="372751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faculty are the recipients of many prestigious recognitions, including 4 National Academy of</a:t>
            </a:r>
          </a:p>
          <a:p>
            <a:r>
              <a:rPr lang="en-US" sz="1200" b="0" i="0" u="none" strike="noStrike" kern="1200" baseline="0" dirty="0">
                <a:solidFill>
                  <a:schemeClr val="tx1"/>
                </a:solidFill>
                <a:latin typeface="+mn-lt"/>
                <a:ea typeface="+mn-ea"/>
                <a:cs typeface="+mn-cs"/>
              </a:rPr>
              <a:t>Engineering members, 17 NSF CAREER awards, and fellows in important professional societies such as</a:t>
            </a:r>
          </a:p>
          <a:p>
            <a:r>
              <a:rPr lang="en-US" sz="1200" b="0" i="0" u="none" strike="noStrike" kern="1200" baseline="0" dirty="0">
                <a:solidFill>
                  <a:schemeClr val="tx1"/>
                </a:solidFill>
                <a:latin typeface="+mn-lt"/>
                <a:ea typeface="+mn-ea"/>
                <a:cs typeface="+mn-cs"/>
              </a:rPr>
              <a:t>IEEE and American Physical Society.</a:t>
            </a:r>
            <a:endParaRPr lang="en-US" dirty="0"/>
          </a:p>
        </p:txBody>
      </p:sp>
      <p:sp>
        <p:nvSpPr>
          <p:cNvPr id="4" name="Date Placeholder 3"/>
          <p:cNvSpPr>
            <a:spLocks noGrp="1"/>
          </p:cNvSpPr>
          <p:nvPr>
            <p:ph type="dt" idx="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B5B44B4-0B08-5E44-9D3C-8D6D825492D0}" type="datetime1">
              <a:rPr kumimoji="0" lang="en-US" sz="1200" b="0" i="0" u="none" strike="noStrike" kern="1200" cap="none" spc="0" normalizeH="0" baseline="0" noProof="0" smtClean="0">
                <a:ln>
                  <a:noFill/>
                </a:ln>
                <a:solidFill>
                  <a:srgbClr val="000000"/>
                </a:solidFill>
                <a:effectLst/>
                <a:uLnTx/>
                <a:uFillTx/>
                <a:latin typeface="Times" pitchFamily="-2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12/4/2023</a:t>
            </a:fld>
            <a:endParaRPr kumimoji="0" lang="en-US" sz="1200" b="0" i="0" u="none" strike="noStrike" kern="1200" cap="none" spc="0" normalizeH="0" baseline="0" noProof="0">
              <a:ln>
                <a:noFill/>
              </a:ln>
              <a:solidFill>
                <a:srgbClr val="000000"/>
              </a:solidFill>
              <a:effectLst/>
              <a:uLnTx/>
              <a:uFillTx/>
              <a:latin typeface="Times" pitchFamily="-28"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FF31767-D1A3-4648-B372-2E096E58CC1D}" type="slidenum">
              <a:rPr kumimoji="0" lang="en-US" sz="1200" b="0" i="0" u="none" strike="noStrike" kern="1200" cap="none" spc="0" normalizeH="0" baseline="0" noProof="0" smtClean="0">
                <a:ln>
                  <a:noFill/>
                </a:ln>
                <a:solidFill>
                  <a:srgbClr val="000000"/>
                </a:solidFill>
                <a:effectLst/>
                <a:uLnTx/>
                <a:uFillTx/>
                <a:latin typeface="Times" pitchFamily="-2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pitchFamily="-28" charset="0"/>
              <a:ea typeface="+mn-ea"/>
              <a:cs typeface="+mn-cs"/>
            </a:endParaRPr>
          </a:p>
        </p:txBody>
      </p:sp>
    </p:spTree>
    <p:extLst>
      <p:ext uri="{BB962C8B-B14F-4D97-AF65-F5344CB8AC3E}">
        <p14:creationId xmlns:p14="http://schemas.microsoft.com/office/powerpoint/2010/main" val="1184626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r>
              <a:rPr lang="en-US" baseline="0" dirty="0"/>
              <a:t>~25 graduate program faculty (mechanical, chemical, veterinary medicine, school of management, </a:t>
            </a:r>
            <a:r>
              <a:rPr lang="en-US" baseline="0" dirty="0" err="1"/>
              <a:t>bioag</a:t>
            </a:r>
            <a:r>
              <a:rPr lang="en-US" baseline="0" dirty="0"/>
              <a:t>, computer science)</a:t>
            </a:r>
            <a:endParaRPr lang="en-US" dirty="0"/>
          </a:p>
        </p:txBody>
      </p:sp>
      <p:sp>
        <p:nvSpPr>
          <p:cNvPr id="4" name="Slide Number Placeholder 3"/>
          <p:cNvSpPr>
            <a:spLocks noGrp="1"/>
          </p:cNvSpPr>
          <p:nvPr>
            <p:ph type="sldNum" sz="quarter" idx="10"/>
          </p:nvPr>
        </p:nvSpPr>
        <p:spPr/>
        <p:txBody>
          <a:bodyPr/>
          <a:lstStyle/>
          <a:p>
            <a:fld id="{D02C3F70-C7C8-4305-92C6-09B63FFE6880}" type="slidenum">
              <a:rPr lang="en-US" smtClean="0">
                <a:solidFill>
                  <a:prstClr val="black"/>
                </a:solidFill>
                <a:latin typeface="Helvetica"/>
              </a:rPr>
              <a:pPr/>
              <a:t>14</a:t>
            </a:fld>
            <a:endParaRPr lang="en-US" dirty="0">
              <a:solidFill>
                <a:prstClr val="black"/>
              </a:solidFill>
              <a:latin typeface="Helvetica"/>
            </a:endParaRPr>
          </a:p>
        </p:txBody>
      </p:sp>
    </p:spTree>
    <p:extLst>
      <p:ext uri="{BB962C8B-B14F-4D97-AF65-F5344CB8AC3E}">
        <p14:creationId xmlns:p14="http://schemas.microsoft.com/office/powerpoint/2010/main" val="70369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FF0000"/>
                </a:solidFill>
                <a:latin typeface="Calibri" panose="020F0502020204030204" pitchFamily="34" charset="0"/>
                <a:cs typeface="Calibri" panose="020F0502020204030204" pitchFamily="34" charset="0"/>
              </a:rPr>
              <a:t>Our students are trained within a system engineering framework, because at the core a well-trained ECE must have foundational knowledge in several areas captured in </a:t>
            </a:r>
            <a:r>
              <a:rPr lang="en-US" sz="1100" b="0" i="0" u="none" strike="noStrike" cap="none" dirty="0">
                <a:solidFill>
                  <a:srgbClr val="000000"/>
                </a:solidFill>
                <a:effectLst/>
                <a:latin typeface="Arial"/>
                <a:ea typeface="Arial"/>
                <a:cs typeface="Arial"/>
                <a:sym typeface="Arial"/>
              </a:rPr>
              <a:t>six themes we use at UC Davis: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outlier is the Bio, Ag and Health Technologies area and reflects the collaborative research our faculty and student perform taking advantage of strength at UC Davis in biological, agriculture and medical areas.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Funding to support research is the responsibility of the faculty and comes from competitive grants competitions.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latin typeface="Calibri" panose="020F0502020204030204" pitchFamily="34" charset="0"/>
                <a:cs typeface="Calibri" panose="020F0502020204030204" pitchFamily="34" charset="0"/>
              </a:rPr>
              <a:t>The funding sources for research for ECE faculty ranges from Federal to Industry , and such diversity of resources is healthy.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The 2022 ANNUAL research expenditures in ECE was $15M, with a </a:t>
            </a:r>
            <a:r>
              <a:rPr lang="en-US" dirty="0"/>
              <a:t>significant portion coming from federal funding and almost none from the state.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$15M annual research expenditures translates to approximate $45M in research contracts that now are actively being managed in ECE.</a:t>
            </a: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This year, ECE is experiencing a notable uptick in successful grant and contract awards, so there will be a growth in 2023 research funding. </a:t>
            </a: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endParaRPr lang="en-US" dirty="0"/>
          </a:p>
        </p:txBody>
      </p:sp>
    </p:spTree>
    <p:extLst>
      <p:ext uri="{BB962C8B-B14F-4D97-AF65-F5344CB8AC3E}">
        <p14:creationId xmlns:p14="http://schemas.microsoft.com/office/powerpoint/2010/main" val="1785292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rgbClr val="000000"/>
                </a:solidFill>
                <a:effectLst/>
                <a:latin typeface="Arial"/>
                <a:cs typeface="Arial"/>
                <a:sym typeface="Arial"/>
              </a:rPr>
              <a:t>I leaving you with Points of Pride.   We can only educate students effectively, if we have excellent faculty.  Here I showing examples of three junior faculty hired in the last few years who are absolutely hitting the ball out of the park. </a:t>
            </a:r>
          </a:p>
          <a:p>
            <a:pPr marL="158750" indent="0">
              <a:buNone/>
            </a:pPr>
            <a:endParaRPr lang="en-US" dirty="0"/>
          </a:p>
        </p:txBody>
      </p:sp>
    </p:spTree>
    <p:extLst>
      <p:ext uri="{BB962C8B-B14F-4D97-AF65-F5344CB8AC3E}">
        <p14:creationId xmlns:p14="http://schemas.microsoft.com/office/powerpoint/2010/main" val="1728215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lgn="l">
              <a:buNone/>
            </a:pPr>
            <a:r>
              <a:rPr lang="en-US" sz="800" b="0" dirty="0"/>
              <a:t>I mentioned our department mission is to educate ECE students </a:t>
            </a:r>
          </a:p>
          <a:p>
            <a:pPr marL="158750" indent="0" algn="l">
              <a:buNone/>
            </a:pPr>
            <a:endParaRPr lang="en-US" sz="800" b="0" dirty="0"/>
          </a:p>
          <a:p>
            <a:pPr marL="158750" indent="0">
              <a:buNone/>
            </a:pPr>
            <a:r>
              <a:rPr lang="en-US" sz="800" b="0" dirty="0">
                <a:latin typeface="Calibri" panose="020F0502020204030204" pitchFamily="34" charset="0"/>
                <a:cs typeface="Calibri" panose="020F0502020204030204" pitchFamily="34" charset="0"/>
              </a:rPr>
              <a:t> * to </a:t>
            </a:r>
            <a:r>
              <a:rPr lang="en-US" sz="800" b="0" i="1" dirty="0">
                <a:solidFill>
                  <a:srgbClr val="FF0000"/>
                </a:solidFill>
                <a:latin typeface="Calibri" panose="020F0502020204030204" pitchFamily="34" charset="0"/>
                <a:cs typeface="Calibri" panose="020F0502020204030204" pitchFamily="34" charset="0"/>
              </a:rPr>
              <a:t>develop</a:t>
            </a:r>
            <a:r>
              <a:rPr lang="en-US" sz="800" b="0" dirty="0">
                <a:latin typeface="Calibri" panose="020F0502020204030204" pitchFamily="34" charset="0"/>
                <a:cs typeface="Calibri" panose="020F0502020204030204" pitchFamily="34" charset="0"/>
              </a:rPr>
              <a:t> </a:t>
            </a:r>
            <a:r>
              <a:rPr lang="en-US" sz="800" b="0" i="1" dirty="0">
                <a:solidFill>
                  <a:srgbClr val="FF0000"/>
                </a:solidFill>
                <a:latin typeface="Calibri" panose="020F0502020204030204" pitchFamily="34" charset="0"/>
                <a:cs typeface="Calibri" panose="020F0502020204030204" pitchFamily="34" charset="0"/>
              </a:rPr>
              <a:t>technical innovations</a:t>
            </a:r>
            <a:r>
              <a:rPr lang="en-US" sz="800" b="0" dirty="0">
                <a:solidFill>
                  <a:srgbClr val="FF0000"/>
                </a:solidFill>
                <a:latin typeface="Calibri" panose="020F0502020204030204" pitchFamily="34" charset="0"/>
                <a:cs typeface="Calibri" panose="020F0502020204030204" pitchFamily="34" charset="0"/>
              </a:rPr>
              <a:t> </a:t>
            </a:r>
            <a:r>
              <a:rPr lang="en-US" sz="800" b="0" dirty="0">
                <a:latin typeface="Calibri" panose="020F0502020204030204" pitchFamily="34" charset="0"/>
                <a:cs typeface="Calibri" panose="020F0502020204030204" pitchFamily="34" charset="0"/>
              </a:rPr>
              <a:t>in ECE and </a:t>
            </a:r>
            <a:r>
              <a:rPr lang="en-US" sz="800" b="0" i="1" dirty="0">
                <a:solidFill>
                  <a:srgbClr val="FF0000"/>
                </a:solidFill>
                <a:latin typeface="Calibri" panose="020F0502020204030204" pitchFamily="34" charset="0"/>
                <a:cs typeface="Calibri" panose="020F0502020204030204" pitchFamily="34" charset="0"/>
              </a:rPr>
              <a:t>multi-disciplinary areas </a:t>
            </a:r>
            <a:r>
              <a:rPr lang="en-US" sz="800" b="0" dirty="0">
                <a:latin typeface="Calibri" panose="020F0502020204030204" pitchFamily="34" charset="0"/>
                <a:cs typeface="Calibri" panose="020F0502020204030204" pitchFamily="34" charset="0"/>
              </a:rPr>
              <a:t>through </a:t>
            </a:r>
            <a:r>
              <a:rPr lang="en-US" sz="800" b="0" i="1" dirty="0">
                <a:solidFill>
                  <a:srgbClr val="FF0000"/>
                </a:solidFill>
                <a:latin typeface="Calibri" panose="020F0502020204030204" pitchFamily="34" charset="0"/>
                <a:cs typeface="Calibri" panose="020F0502020204030204" pitchFamily="34" charset="0"/>
              </a:rPr>
              <a:t>high-impact scholarship and research</a:t>
            </a:r>
            <a:r>
              <a:rPr lang="en-US" sz="800" b="0" dirty="0">
                <a:latin typeface="Calibri" panose="020F0502020204030204" pitchFamily="34" charset="0"/>
                <a:cs typeface="Calibri" panose="020F0502020204030204" pitchFamily="34" charset="0"/>
              </a:rPr>
              <a:t>.</a:t>
            </a:r>
          </a:p>
          <a:p>
            <a:pPr marL="158750" indent="0">
              <a:buNone/>
            </a:pPr>
            <a:r>
              <a:rPr lang="en-US" sz="800" b="0" dirty="0">
                <a:latin typeface="Calibri" panose="020F0502020204030204" pitchFamily="34" charset="0"/>
                <a:cs typeface="Calibri" panose="020F0502020204030204" pitchFamily="34" charset="0"/>
              </a:rPr>
              <a:t> * </a:t>
            </a:r>
            <a:r>
              <a:rPr lang="en-US" sz="800" b="0" i="1" dirty="0">
                <a:solidFill>
                  <a:srgbClr val="FF0000"/>
                </a:solidFill>
                <a:latin typeface="Calibri" panose="020F0502020204030204" pitchFamily="34" charset="0"/>
                <a:cs typeface="Calibri" panose="020F0502020204030204" pitchFamily="34" charset="0"/>
              </a:rPr>
              <a:t>to train engineers and industry leaders </a:t>
            </a:r>
            <a:r>
              <a:rPr lang="en-US" sz="800" b="0" dirty="0">
                <a:latin typeface="Calibri" panose="020F0502020204030204" pitchFamily="34" charset="0"/>
                <a:cs typeface="Calibri" panose="020F0502020204030204" pitchFamily="34" charset="0"/>
              </a:rPr>
              <a:t>by providing </a:t>
            </a:r>
            <a:r>
              <a:rPr lang="en-US" sz="800" b="0" i="1" dirty="0">
                <a:latin typeface="Calibri" panose="020F0502020204030204" pitchFamily="34" charset="0"/>
                <a:cs typeface="Calibri" panose="020F0502020204030204" pitchFamily="34" charset="0"/>
              </a:rPr>
              <a:t>a </a:t>
            </a:r>
            <a:r>
              <a:rPr lang="en-US" sz="800" b="0" i="1" dirty="0">
                <a:solidFill>
                  <a:srgbClr val="FF0000"/>
                </a:solidFill>
                <a:latin typeface="Calibri" panose="020F0502020204030204" pitchFamily="34" charset="0"/>
                <a:cs typeface="Calibri" panose="020F0502020204030204" pitchFamily="34" charset="0"/>
              </a:rPr>
              <a:t>transformative learning experience </a:t>
            </a:r>
            <a:r>
              <a:rPr lang="en-US" sz="800" b="0" dirty="0">
                <a:latin typeface="Calibri" panose="020F0502020204030204" pitchFamily="34" charset="0"/>
                <a:cs typeface="Calibri" panose="020F0502020204030204" pitchFamily="34" charset="0"/>
              </a:rPr>
              <a:t>and the knowledge necessary to solve </a:t>
            </a:r>
            <a:r>
              <a:rPr lang="en-US" sz="800" b="0" i="1" dirty="0">
                <a:solidFill>
                  <a:srgbClr val="FF0000"/>
                </a:solidFill>
                <a:latin typeface="Calibri" panose="020F0502020204030204" pitchFamily="34" charset="0"/>
                <a:cs typeface="Calibri" panose="020F0502020204030204" pitchFamily="34" charset="0"/>
              </a:rPr>
              <a:t>significant</a:t>
            </a:r>
            <a:r>
              <a:rPr lang="en-US" sz="800" b="0" dirty="0">
                <a:solidFill>
                  <a:srgbClr val="FF0000"/>
                </a:solidFill>
                <a:latin typeface="Calibri" panose="020F0502020204030204" pitchFamily="34" charset="0"/>
                <a:cs typeface="Calibri" panose="020F0502020204030204" pitchFamily="34" charset="0"/>
              </a:rPr>
              <a:t> problems </a:t>
            </a:r>
            <a:r>
              <a:rPr lang="en-US" sz="800" b="0" dirty="0">
                <a:latin typeface="Calibri" panose="020F0502020204030204" pitchFamily="34" charset="0"/>
                <a:cs typeface="Calibri" panose="020F0502020204030204" pitchFamily="34" charset="0"/>
              </a:rPr>
              <a:t>for the </a:t>
            </a:r>
            <a:r>
              <a:rPr lang="en-US" sz="800" b="0" i="1" dirty="0">
                <a:solidFill>
                  <a:srgbClr val="FF0000"/>
                </a:solidFill>
                <a:latin typeface="Calibri" panose="020F0502020204030204" pitchFamily="34" charset="0"/>
                <a:cs typeface="Calibri" panose="020F0502020204030204" pitchFamily="34" charset="0"/>
              </a:rPr>
              <a:t>high-tech industry</a:t>
            </a:r>
            <a:r>
              <a:rPr lang="en-US" sz="800" b="0" dirty="0">
                <a:latin typeface="Calibri" panose="020F0502020204030204" pitchFamily="34" charset="0"/>
                <a:cs typeface="Calibri" panose="020F0502020204030204" pitchFamily="34" charset="0"/>
              </a:rPr>
              <a:t>.</a:t>
            </a:r>
          </a:p>
          <a:p>
            <a:endParaRPr lang="en-US" sz="800" b="0" dirty="0"/>
          </a:p>
          <a:p>
            <a:pPr marL="158750" indent="0" algn="l">
              <a:buNone/>
            </a:pPr>
            <a:r>
              <a:rPr lang="en-US" sz="800" b="0" dirty="0"/>
              <a:t>Here are three of students in ECE:</a:t>
            </a:r>
          </a:p>
          <a:p>
            <a:pPr marL="158750" indent="0" algn="l">
              <a:buNone/>
            </a:pPr>
            <a:endParaRPr lang="en-US" sz="8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0" dirty="0">
                <a:solidFill>
                  <a:schemeClr val="tx1"/>
                </a:solidFill>
                <a:latin typeface="Calibri" panose="020F0502020204030204" pitchFamily="34" charset="0"/>
                <a:cs typeface="Calibri" panose="020F0502020204030204" pitchFamily="34" charset="0"/>
              </a:rPr>
              <a:t>An undergraduate senior Sabrina </a:t>
            </a:r>
            <a:r>
              <a:rPr lang="en-US" sz="800" b="0" dirty="0" err="1">
                <a:solidFill>
                  <a:schemeClr val="tx1"/>
                </a:solidFill>
                <a:latin typeface="Calibri" panose="020F0502020204030204" pitchFamily="34" charset="0"/>
                <a:cs typeface="Calibri" panose="020F0502020204030204" pitchFamily="34" charset="0"/>
              </a:rPr>
              <a:t>Yarzada</a:t>
            </a:r>
            <a:r>
              <a:rPr lang="en-US" sz="800" b="0" dirty="0">
                <a:solidFill>
                  <a:schemeClr val="tx1"/>
                </a:solidFill>
                <a:latin typeface="Calibri" panose="020F0502020204030204" pitchFamily="34" charset="0"/>
                <a:cs typeface="Calibri" panose="020F0502020204030204" pitchFamily="34" charset="0"/>
              </a:rPr>
              <a:t> received the 2023 Universities Space Research Association  Distinguished Undergraduate Award,  only five such international awards are given out each year. </a:t>
            </a:r>
          </a:p>
          <a:p>
            <a:pPr marL="158750" indent="0" algn="l">
              <a:buNone/>
            </a:pPr>
            <a:r>
              <a:rPr lang="en-US" sz="800" b="0" dirty="0">
                <a:solidFill>
                  <a:schemeClr val="tx1"/>
                </a:solidFill>
                <a:latin typeface="Calibri" panose="020F0502020204030204" pitchFamily="34" charset="0"/>
                <a:cs typeface="Calibri" panose="020F0502020204030204" pitchFamily="34" charset="0"/>
              </a:rPr>
              <a:t> </a:t>
            </a:r>
            <a:endParaRPr lang="en-US" sz="8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0" dirty="0">
                <a:latin typeface="Calibri" panose="020F0502020204030204" pitchFamily="34" charset="0"/>
                <a:cs typeface="Calibri" panose="020F0502020204030204" pitchFamily="34" charset="0"/>
              </a:rPr>
              <a:t>A PhD </a:t>
            </a:r>
            <a:r>
              <a:rPr lang="en-US" sz="800" b="0" dirty="0" err="1">
                <a:latin typeface="Calibri" panose="020F0502020204030204" pitchFamily="34" charset="0"/>
                <a:cs typeface="Calibri" panose="020F0502020204030204" pitchFamily="34" charset="0"/>
              </a:rPr>
              <a:t>sudent</a:t>
            </a:r>
            <a:r>
              <a:rPr lang="en-US" sz="800" b="0" dirty="0">
                <a:latin typeface="Calibri" panose="020F0502020204030204" pitchFamily="34" charset="0"/>
                <a:cs typeface="Calibri" panose="020F0502020204030204" pitchFamily="34" charset="0"/>
              </a:rPr>
              <a:t> </a:t>
            </a:r>
            <a:r>
              <a:rPr lang="en-US" sz="800" b="0" dirty="0">
                <a:solidFill>
                  <a:schemeClr val="tx1"/>
                </a:solidFill>
                <a:latin typeface="Calibri" panose="020F0502020204030204" pitchFamily="34" charset="0"/>
                <a:cs typeface="Calibri" panose="020F0502020204030204" pitchFamily="34" charset="0"/>
              </a:rPr>
              <a:t>Sabrina </a:t>
            </a:r>
            <a:r>
              <a:rPr lang="en-US" sz="800" b="0" dirty="0" err="1">
                <a:latin typeface="Calibri" panose="020F0502020204030204" pitchFamily="34" charset="0"/>
                <a:cs typeface="Calibri" panose="020F0502020204030204" pitchFamily="34" charset="0"/>
              </a:rPr>
              <a:t>Odemuyiwa</a:t>
            </a:r>
            <a:r>
              <a:rPr lang="en-US" sz="800" b="0" dirty="0">
                <a:latin typeface="Calibri" panose="020F0502020204030204" pitchFamily="34" charset="0"/>
                <a:cs typeface="Calibri" panose="020F0502020204030204" pitchFamily="34" charset="0"/>
              </a:rPr>
              <a:t> received a highly competitive Microsoft Fellowship.</a:t>
            </a:r>
          </a:p>
          <a:p>
            <a:pPr marL="158750" indent="0">
              <a:buNone/>
            </a:pPr>
            <a:endParaRPr lang="en-US" sz="800" b="0" dirty="0">
              <a:latin typeface="Calibri" panose="020F0502020204030204" pitchFamily="34" charset="0"/>
              <a:cs typeface="Calibri" panose="020F0502020204030204" pitchFamily="34" charset="0"/>
            </a:endParaRPr>
          </a:p>
          <a:p>
            <a:pPr marL="158750" indent="0">
              <a:buNone/>
            </a:pPr>
            <a:r>
              <a:rPr lang="en-US" sz="800" b="0" dirty="0">
                <a:latin typeface="Calibri" panose="020F0502020204030204" pitchFamily="34" charset="0"/>
                <a:cs typeface="Calibri" panose="020F0502020204030204" pitchFamily="34" charset="0"/>
              </a:rPr>
              <a:t>A PhD student James Nelson, whose PhD is supported by a multiyear Rodgers University ECE Fellowship recently became a Keller Pathway Fellow, in the </a:t>
            </a:r>
            <a:r>
              <a:rPr lang="en-US" sz="800" b="0" dirty="0">
                <a:solidFill>
                  <a:srgbClr val="FF0000"/>
                </a:solidFill>
                <a:latin typeface="Calibri" panose="020F0502020204030204" pitchFamily="34" charset="0"/>
                <a:cs typeface="Calibri" panose="020F0502020204030204" pitchFamily="34" charset="0"/>
              </a:rPr>
              <a:t>Mike and Renee Child Institute for Innovation and Entrepreneurship</a:t>
            </a:r>
            <a:r>
              <a:rPr lang="en-US" sz="800" b="0" dirty="0">
                <a:latin typeface="Calibri" panose="020F0502020204030204" pitchFamily="34" charset="0"/>
                <a:cs typeface="Calibri" panose="020F0502020204030204" pitchFamily="34" charset="0"/>
              </a:rPr>
              <a:t>, </a:t>
            </a:r>
            <a:r>
              <a:rPr lang="en-US" sz="800" b="0" dirty="0">
                <a:solidFill>
                  <a:schemeClr val="tx1"/>
                </a:solidFill>
                <a:latin typeface="Calibri" panose="020F0502020204030204" pitchFamily="34" charset="0"/>
                <a:cs typeface="Calibri" panose="020F0502020204030204" pitchFamily="34" charset="0"/>
              </a:rPr>
              <a:t>Graduate School of Management</a:t>
            </a:r>
            <a:r>
              <a:rPr lang="en-US" sz="800" b="0" dirty="0">
                <a:latin typeface="Calibri" panose="020F0502020204030204" pitchFamily="34" charset="0"/>
                <a:cs typeface="Calibri" panose="020F0502020204030204" pitchFamily="34" charset="0"/>
              </a:rPr>
              <a:t>  </a:t>
            </a:r>
            <a:endParaRPr lang="en-US" sz="8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0" dirty="0">
                <a:latin typeface="Calibri" panose="020F0502020204030204" pitchFamily="34" charset="0"/>
                <a:cs typeface="Calibri" panose="020F0502020204030204" pitchFamily="34" charset="0"/>
              </a:rPr>
              <a:t> </a:t>
            </a:r>
          </a:p>
          <a:p>
            <a:pPr marL="158750" indent="0" algn="l">
              <a:buNone/>
            </a:pPr>
            <a:r>
              <a:rPr lang="en-US" sz="800" b="0" dirty="0"/>
              <a:t>Sabrina, a first generation student, words speak clearly:  “Being the first in UC Davis history to be named a USRA Distinguished Undergraduate is an absolute honor,”  Noting her humble beginnings, she added, “It is a powerful demonstration of the fact that anyone, from any background, can achieve anything.”  The ECE education she received allowed her to do internships at Jet Propulsion Lab and then at NASA, which led to the award, is now doing her senior project on a safety inspection robot to detect electrical faults at NIF at </a:t>
            </a:r>
            <a:r>
              <a:rPr lang="en-US" sz="800" b="0" dirty="0" err="1"/>
              <a:t>LLNL.ab</a:t>
            </a:r>
            <a:r>
              <a:rPr lang="en-US" sz="800" b="0" dirty="0"/>
              <a:t>. </a:t>
            </a:r>
          </a:p>
          <a:p>
            <a:pPr marL="158750" indent="0" algn="l">
              <a:buNone/>
            </a:pPr>
            <a:endParaRPr lang="en-US" sz="800" b="0" dirty="0"/>
          </a:p>
          <a:p>
            <a:pPr marL="158750" indent="0" algn="l">
              <a:buNone/>
            </a:pPr>
            <a:r>
              <a:rPr lang="en-US" sz="800" b="0" dirty="0" err="1"/>
              <a:t>Toluwa</a:t>
            </a:r>
            <a:r>
              <a:rPr lang="en-US" sz="800" b="0" dirty="0"/>
              <a:t> is advancing algorithms to more efficiently solve sparse linear matrix problems in ML by tailoring the algorithms to take advantage of untapped potential of hardware features in in existing computing hardware platforms.  </a:t>
            </a:r>
          </a:p>
          <a:p>
            <a:pPr marL="158750" indent="0" algn="l">
              <a:buNone/>
            </a:pPr>
            <a:endParaRPr lang="en-US" sz="800" b="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800" b="0" dirty="0"/>
              <a:t>James started as an undergraduate at UC Davis in my research group.  His PhD research focuses on sensors and control to change the wine industry . While his research contributions are firmly founded in ECE fundamentals, he contributions requires interacting with disciplines well outside of his ECE comfort zone. He is jointly supervised by faculty members in ECE and Viticulture and Enology.  James is now making ground breaking  and well recognized contributions to the wine industry and in fact has started a company based on his research.  </a:t>
            </a:r>
          </a:p>
          <a:p>
            <a:pPr marL="158750" indent="0" algn="l">
              <a:buNone/>
            </a:pPr>
            <a:endParaRPr lang="en-US" sz="800" b="0" dirty="0"/>
          </a:p>
          <a:p>
            <a:pPr marL="158750" indent="0" algn="l">
              <a:buNone/>
            </a:pPr>
            <a:r>
              <a:rPr lang="en-US" sz="800" b="0" dirty="0"/>
              <a:t>These are typical students ECE are producing. Our ECE students will continue to be leaders their fields.   I am leaving you with a quote from TJ Rodgers, who is funding James’ PhD,   “If you look at education today, most things that are state of the art happen at the intersection of two disciplines. Not by one group of professors in one department, but at the collaboration between two or three departments on something”. </a:t>
            </a:r>
          </a:p>
          <a:p>
            <a:pPr marL="158750" indent="0" algn="l">
              <a:buNone/>
            </a:pPr>
            <a:endParaRPr lang="en-US" sz="800" dirty="0"/>
          </a:p>
        </p:txBody>
      </p:sp>
    </p:spTree>
    <p:extLst>
      <p:ext uri="{BB962C8B-B14F-4D97-AF65-F5344CB8AC3E}">
        <p14:creationId xmlns:p14="http://schemas.microsoft.com/office/powerpoint/2010/main" val="273569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TOEFL:</a:t>
            </a:r>
          </a:p>
          <a:p>
            <a:r>
              <a:rPr lang="en-US" dirty="0"/>
              <a:t>• Recommended:</a:t>
            </a:r>
          </a:p>
          <a:p>
            <a:r>
              <a:rPr lang="en-US" dirty="0"/>
              <a:t>o 24 or higher on Writing portion</a:t>
            </a:r>
          </a:p>
          <a:p>
            <a:r>
              <a:rPr lang="en-US" dirty="0"/>
              <a:t>o 23 or higher on Speaking Portion (26 is minimum for TA appointment eligibility)</a:t>
            </a:r>
          </a:p>
          <a:p>
            <a:r>
              <a:rPr lang="en-US" dirty="0"/>
              <a:t>o Total Score: 100 – 105 (or higher) total score</a:t>
            </a:r>
          </a:p>
          <a:p>
            <a:r>
              <a:rPr lang="en-US" dirty="0"/>
              <a:t>• Minimum Total Score: 80</a:t>
            </a:r>
          </a:p>
          <a:p>
            <a:r>
              <a:rPr lang="en-US" dirty="0"/>
              <a:t>IELTS:</a:t>
            </a:r>
          </a:p>
          <a:p>
            <a:r>
              <a:rPr lang="en-US" dirty="0"/>
              <a:t>• Recommended: 7.5 or higher</a:t>
            </a:r>
          </a:p>
          <a:p>
            <a:r>
              <a:rPr lang="en-US" dirty="0"/>
              <a:t>• OGS admissions minimum: 7.0</a:t>
            </a:r>
          </a:p>
        </p:txBody>
      </p:sp>
      <p:sp>
        <p:nvSpPr>
          <p:cNvPr id="4" name="Slide Number Placeholder 3"/>
          <p:cNvSpPr>
            <a:spLocks noGrp="1"/>
          </p:cNvSpPr>
          <p:nvPr>
            <p:ph type="sldNum" sz="quarter" idx="5"/>
          </p:nvPr>
        </p:nvSpPr>
        <p:spPr/>
        <p:txBody>
          <a:bodyPr/>
          <a:lstStyle/>
          <a:p>
            <a:fld id="{6670CD3B-0760-4DFF-A531-D38128F90ACB}" type="slidenum">
              <a:rPr lang="en-US" smtClean="0"/>
              <a:t>20</a:t>
            </a:fld>
            <a:endParaRPr lang="en-US"/>
          </a:p>
        </p:txBody>
      </p:sp>
    </p:spTree>
    <p:extLst>
      <p:ext uri="{BB962C8B-B14F-4D97-AF65-F5344CB8AC3E}">
        <p14:creationId xmlns:p14="http://schemas.microsoft.com/office/powerpoint/2010/main" val="361800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9AEE8D71-EFC3-4163-9346-3B810369430C}" type="slidenum">
              <a:rPr lang="en-US" smtClean="0"/>
              <a:t>21</a:t>
            </a:fld>
            <a:endParaRPr lang="en-US"/>
          </a:p>
        </p:txBody>
      </p:sp>
    </p:spTree>
    <p:extLst>
      <p:ext uri="{BB962C8B-B14F-4D97-AF65-F5344CB8AC3E}">
        <p14:creationId xmlns:p14="http://schemas.microsoft.com/office/powerpoint/2010/main" val="12555365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70CD3B-0760-4DFF-A531-D38128F90ACB}" type="slidenum">
              <a:rPr lang="en-US" smtClean="0"/>
              <a:t>25</a:t>
            </a:fld>
            <a:endParaRPr lang="en-US"/>
          </a:p>
        </p:txBody>
      </p:sp>
    </p:spTree>
    <p:extLst>
      <p:ext uri="{BB962C8B-B14F-4D97-AF65-F5344CB8AC3E}">
        <p14:creationId xmlns:p14="http://schemas.microsoft.com/office/powerpoint/2010/main" val="60115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3</a:t>
            </a:fld>
            <a:endParaRPr lang="en-US"/>
          </a:p>
        </p:txBody>
      </p:sp>
    </p:spTree>
    <p:extLst>
      <p:ext uri="{BB962C8B-B14F-4D97-AF65-F5344CB8AC3E}">
        <p14:creationId xmlns:p14="http://schemas.microsoft.com/office/powerpoint/2010/main" val="41008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4</a:t>
            </a:fld>
            <a:endParaRPr lang="en-US"/>
          </a:p>
        </p:txBody>
      </p:sp>
    </p:spTree>
    <p:extLst>
      <p:ext uri="{BB962C8B-B14F-4D97-AF65-F5344CB8AC3E}">
        <p14:creationId xmlns:p14="http://schemas.microsoft.com/office/powerpoint/2010/main" val="385338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5</a:t>
            </a:fld>
            <a:endParaRPr lang="en-US"/>
          </a:p>
        </p:txBody>
      </p:sp>
    </p:spTree>
    <p:extLst>
      <p:ext uri="{BB962C8B-B14F-4D97-AF65-F5344CB8AC3E}">
        <p14:creationId xmlns:p14="http://schemas.microsoft.com/office/powerpoint/2010/main" val="412449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fun facts of UC Davis.  The central campus is closed to motor vehicles, and bicycles are the main means of transportation on campus.  </a:t>
            </a:r>
          </a:p>
          <a:p>
            <a:r>
              <a:rPr lang="en-US" sz="1200" kern="1200" dirty="0">
                <a:solidFill>
                  <a:schemeClr val="tx1"/>
                </a:solidFill>
                <a:effectLst/>
                <a:latin typeface="+mn-lt"/>
                <a:ea typeface="+mn-ea"/>
                <a:cs typeface="+mn-cs"/>
              </a:rPr>
              <a:t>On a normal campus day, the estimate is there are 22,000 bicycles on campus.  </a:t>
            </a:r>
            <a:endParaRPr lang="en-US" dirty="0"/>
          </a:p>
        </p:txBody>
      </p:sp>
      <p:sp>
        <p:nvSpPr>
          <p:cNvPr id="4" name="Slide Number Placeholder 3"/>
          <p:cNvSpPr>
            <a:spLocks noGrp="1"/>
          </p:cNvSpPr>
          <p:nvPr>
            <p:ph type="sldNum" sz="quarter" idx="5"/>
          </p:nvPr>
        </p:nvSpPr>
        <p:spPr/>
        <p:txBody>
          <a:bodyPr/>
          <a:lstStyle/>
          <a:p>
            <a:fld id="{746E9B0C-6065-4B5C-83B7-41D99FB95393}" type="slidenum">
              <a:rPr lang="en-US" smtClean="0"/>
              <a:t>6</a:t>
            </a:fld>
            <a:endParaRPr lang="en-US"/>
          </a:p>
        </p:txBody>
      </p:sp>
    </p:spTree>
    <p:extLst>
      <p:ext uri="{BB962C8B-B14F-4D97-AF65-F5344CB8AC3E}">
        <p14:creationId xmlns:p14="http://schemas.microsoft.com/office/powerpoint/2010/main" val="225612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7</a:t>
            </a:fld>
            <a:endParaRPr lang="en-US"/>
          </a:p>
        </p:txBody>
      </p:sp>
    </p:spTree>
    <p:extLst>
      <p:ext uri="{BB962C8B-B14F-4D97-AF65-F5344CB8AC3E}">
        <p14:creationId xmlns:p14="http://schemas.microsoft.com/office/powerpoint/2010/main" val="315128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ECA2ED-B10F-4991-800A-B0248FAAD0D2}" type="slidenum">
              <a:rPr lang="en-US" smtClean="0"/>
              <a:t>8</a:t>
            </a:fld>
            <a:endParaRPr lang="en-US"/>
          </a:p>
        </p:txBody>
      </p:sp>
    </p:spTree>
    <p:extLst>
      <p:ext uri="{BB962C8B-B14F-4D97-AF65-F5344CB8AC3E}">
        <p14:creationId xmlns:p14="http://schemas.microsoft.com/office/powerpoint/2010/main" val="1270316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9</a:t>
            </a:fld>
            <a:endParaRPr lang="en-US"/>
          </a:p>
        </p:txBody>
      </p:sp>
    </p:spTree>
    <p:extLst>
      <p:ext uri="{BB962C8B-B14F-4D97-AF65-F5344CB8AC3E}">
        <p14:creationId xmlns:p14="http://schemas.microsoft.com/office/powerpoint/2010/main" val="1175463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lphaLcPeriod"/>
            </a:pPr>
            <a:endParaRPr lang="en-US" baseline="0" dirty="0"/>
          </a:p>
          <a:p>
            <a:endParaRPr lang="en-US" dirty="0"/>
          </a:p>
        </p:txBody>
      </p:sp>
      <p:sp>
        <p:nvSpPr>
          <p:cNvPr id="4" name="Slide Number Placeholder 3"/>
          <p:cNvSpPr>
            <a:spLocks noGrp="1"/>
          </p:cNvSpPr>
          <p:nvPr>
            <p:ph type="sldNum" sz="quarter" idx="10"/>
          </p:nvPr>
        </p:nvSpPr>
        <p:spPr/>
        <p:txBody>
          <a:bodyPr/>
          <a:lstStyle/>
          <a:p>
            <a:fld id="{9AEE8D71-EFC3-4163-9346-3B810369430C}" type="slidenum">
              <a:rPr lang="en-US" smtClean="0"/>
              <a:t>10</a:t>
            </a:fld>
            <a:endParaRPr lang="en-US"/>
          </a:p>
        </p:txBody>
      </p:sp>
    </p:spTree>
    <p:extLst>
      <p:ext uri="{BB962C8B-B14F-4D97-AF65-F5344CB8AC3E}">
        <p14:creationId xmlns:p14="http://schemas.microsoft.com/office/powerpoint/2010/main" val="392403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88DA3F-7C32-4A3A-8F29-D80AC4830529}"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2108488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8DA3F-7C32-4A3A-8F29-D80AC4830529}"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3151534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8DA3F-7C32-4A3A-8F29-D80AC4830529}"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153257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88DA3F-7C32-4A3A-8F29-D80AC4830529}"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364464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88DA3F-7C32-4A3A-8F29-D80AC4830529}"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2279349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88DA3F-7C32-4A3A-8F29-D80AC4830529}"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88534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88DA3F-7C32-4A3A-8F29-D80AC4830529}"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317251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88DA3F-7C32-4A3A-8F29-D80AC4830529}"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2383376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88DA3F-7C32-4A3A-8F29-D80AC4830529}"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125278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88DA3F-7C32-4A3A-8F29-D80AC4830529}"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104838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88DA3F-7C32-4A3A-8F29-D80AC4830529}"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A5CEB6-901B-45F9-920D-FE4523A1BF3A}" type="slidenum">
              <a:rPr lang="en-US" smtClean="0"/>
              <a:t>‹#›</a:t>
            </a:fld>
            <a:endParaRPr lang="en-US"/>
          </a:p>
        </p:txBody>
      </p:sp>
    </p:spTree>
    <p:extLst>
      <p:ext uri="{BB962C8B-B14F-4D97-AF65-F5344CB8AC3E}">
        <p14:creationId xmlns:p14="http://schemas.microsoft.com/office/powerpoint/2010/main" val="936546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88DA3F-7C32-4A3A-8F29-D80AC4830529}" type="datetimeFigureOut">
              <a:rPr lang="en-US" smtClean="0"/>
              <a:t>12/4/2023</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A5CEB6-901B-45F9-920D-FE4523A1BF3A}" type="slidenum">
              <a:rPr lang="en-US" smtClean="0"/>
              <a:t>‹#›</a:t>
            </a:fld>
            <a:endParaRPr lang="en-US"/>
          </a:p>
        </p:txBody>
      </p:sp>
    </p:spTree>
    <p:extLst>
      <p:ext uri="{BB962C8B-B14F-4D97-AF65-F5344CB8AC3E}">
        <p14:creationId xmlns:p14="http://schemas.microsoft.com/office/powerpoint/2010/main" val="111042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2.tiff"/><Relationship Id="rId7" Type="http://schemas.openxmlformats.org/officeDocument/2006/relationships/image" Target="../media/image56.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tiff"/></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3" Type="http://schemas.openxmlformats.org/officeDocument/2006/relationships/image" Target="../media/image69.jpe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png"/><Relationship Id="rId21" Type="http://schemas.openxmlformats.org/officeDocument/2006/relationships/image" Target="../media/image77.png"/><Relationship Id="rId34" Type="http://schemas.openxmlformats.org/officeDocument/2006/relationships/image" Target="../media/image90.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jpeg"/><Relationship Id="rId33" Type="http://schemas.openxmlformats.org/officeDocument/2006/relationships/image" Target="../media/image89.png"/><Relationship Id="rId2" Type="http://schemas.openxmlformats.org/officeDocument/2006/relationships/notesSlide" Target="../notesSlides/notesSlide13.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8.png"/><Relationship Id="rId5" Type="http://schemas.openxmlformats.org/officeDocument/2006/relationships/image" Target="../media/image61.jpe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10" Type="http://schemas.openxmlformats.org/officeDocument/2006/relationships/image" Target="../media/image66.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jpe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8"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hyperlink" Target="https://ece.ucdavis.edu/news/professor-william-putnam-receives-nsf-career-award" TargetMode="External"/><Relationship Id="rId13" Type="http://schemas.openxmlformats.org/officeDocument/2006/relationships/image" Target="../media/image85.png"/><Relationship Id="rId3" Type="http://schemas.openxmlformats.org/officeDocument/2006/relationships/image" Target="../media/image92.png"/><Relationship Id="rId7" Type="http://schemas.openxmlformats.org/officeDocument/2006/relationships/hyperlink" Target="https://ece.ucdavis.edu/news/prof-william-putnam-receives-air-force-office-scientific-research-afosr-young-investigator" TargetMode="External"/><Relationship Id="rId12" Type="http://schemas.openxmlformats.org/officeDocument/2006/relationships/image" Target="../media/image94.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3.jpeg"/><Relationship Id="rId11" Type="http://schemas.openxmlformats.org/officeDocument/2006/relationships/hyperlink" Target="https://ece.ucdavis.edu/news/marina-radulaski-awarded-young-investigator-grant-air-force-office-scientific-research" TargetMode="External"/><Relationship Id="rId5" Type="http://schemas.openxmlformats.org/officeDocument/2006/relationships/hyperlink" Target="https://ece.ucdavis.edu/news/dr-weijian-yang-finalist-sciencepins-neuromodulation-prize" TargetMode="External"/><Relationship Id="rId10" Type="http://schemas.openxmlformats.org/officeDocument/2006/relationships/hyperlink" Target="https://ece.ucdavis.edu/news/ece-professor-marina-radulaski-recognized-women-quantum-leading-female-researcher-award-one" TargetMode="External"/><Relationship Id="rId4" Type="http://schemas.openxmlformats.org/officeDocument/2006/relationships/hyperlink" Target="https://ece.ucdavis.edu/news/prof-weijian-yang-receives-prestigious-nsf-early-career-award" TargetMode="External"/><Relationship Id="rId9" Type="http://schemas.openxmlformats.org/officeDocument/2006/relationships/hyperlink" Target="https://ece.ucdavis.edu/news/professor-marina-radulaski-receives-nsf-career-award"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ce.ucdavis.edu/news/ece-student-james-nelson-works-change-wine-industry-keller-pathway-fellow" TargetMode="External"/><Relationship Id="rId3" Type="http://schemas.openxmlformats.org/officeDocument/2006/relationships/hyperlink" Target="https://ece.ucdavis.edu/news/sabrina-yarzada-first-uc-davis-student-win-usra-distinguished-undergraduate-award" TargetMode="External"/><Relationship Id="rId7"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8.png"/><Relationship Id="rId5" Type="http://schemas.openxmlformats.org/officeDocument/2006/relationships/hyperlink" Target="https://ece.ucdavis.edu/news/ece-graduate-student-toluwanimi-toluwa-odemuyiwa-selected-microsoft-phd-fellowship" TargetMode="External"/><Relationship Id="rId10" Type="http://schemas.openxmlformats.org/officeDocument/2006/relationships/hyperlink" Target="https://ece.ucdavis.edu/news/perfect-blend" TargetMode="External"/><Relationship Id="rId4" Type="http://schemas.openxmlformats.org/officeDocument/2006/relationships/image" Target="../media/image95.jpeg"/><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mtwalker@ucdavis.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653386" y="2154707"/>
            <a:ext cx="7824381" cy="3477875"/>
          </a:xfrm>
          <a:prstGeom prst="rect">
            <a:avLst/>
          </a:prstGeom>
          <a:noFill/>
        </p:spPr>
        <p:txBody>
          <a:bodyPr wrap="square" rtlCol="0">
            <a:spAutoFit/>
          </a:bodyPr>
          <a:lstStyle/>
          <a:p>
            <a:r>
              <a:rPr lang="en-US" sz="2000" b="1" dirty="0">
                <a:solidFill>
                  <a:schemeClr val="bg1"/>
                </a:solidFill>
              </a:rPr>
              <a:t>UC Davis ECE Graduate Program Information Session</a:t>
            </a:r>
            <a:br>
              <a:rPr lang="en-US" sz="2000" b="1" dirty="0">
                <a:solidFill>
                  <a:schemeClr val="bg1"/>
                </a:solidFill>
              </a:rPr>
            </a:br>
            <a:r>
              <a:rPr lang="en-US" sz="2000" b="1" dirty="0">
                <a:solidFill>
                  <a:schemeClr val="bg1"/>
                </a:solidFill>
              </a:rPr>
              <a:t>	</a:t>
            </a:r>
            <a:endParaRPr lang="en-US" sz="2000" b="1" dirty="0">
              <a:solidFill>
                <a:schemeClr val="bg1"/>
              </a:solidFill>
              <a:latin typeface="Calibri" panose="020F0502020204030204" pitchFamily="34" charset="0"/>
              <a:ea typeface="Calibri" panose="020F0502020204030204" pitchFamily="34" charset="0"/>
            </a:endParaRPr>
          </a:p>
          <a:p>
            <a:endParaRPr lang="en-US" sz="2000" b="1" dirty="0">
              <a:solidFill>
                <a:schemeClr val="bg1"/>
              </a:solidFill>
              <a:latin typeface="Calibri" panose="020F0502020204030204" pitchFamily="34" charset="0"/>
            </a:endParaRPr>
          </a:p>
          <a:p>
            <a:pPr marL="342900" indent="-342900" algn="l">
              <a:buFont typeface="Arial" panose="020B0604020202020204" pitchFamily="34" charset="0"/>
              <a:buChar char="•"/>
            </a:pPr>
            <a:r>
              <a:rPr lang="en-US" sz="2000" b="1" dirty="0">
                <a:solidFill>
                  <a:schemeClr val="bg1"/>
                </a:solidFill>
              </a:rPr>
              <a:t>Learn about UC Davis ECE Graduate programs</a:t>
            </a:r>
          </a:p>
          <a:p>
            <a:pPr marL="342900" indent="-342900" algn="l">
              <a:buFont typeface="Arial" panose="020B0604020202020204" pitchFamily="34" charset="0"/>
              <a:buChar char="•"/>
            </a:pPr>
            <a:r>
              <a:rPr lang="en-US" sz="2000" b="1" dirty="0">
                <a:solidFill>
                  <a:schemeClr val="bg1"/>
                </a:solidFill>
              </a:rPr>
              <a:t>Learn about UC Davis ECEGP Faculty and research opportunities</a:t>
            </a:r>
          </a:p>
          <a:p>
            <a:pPr marL="342900" indent="-342900" algn="l">
              <a:buFont typeface="Arial" panose="020B0604020202020204" pitchFamily="34" charset="0"/>
              <a:buChar char="•"/>
            </a:pPr>
            <a:r>
              <a:rPr lang="en-US" sz="2000" b="1" dirty="0">
                <a:solidFill>
                  <a:schemeClr val="bg1"/>
                </a:solidFill>
              </a:rPr>
              <a:t>Learn abut the application process</a:t>
            </a:r>
          </a:p>
          <a:p>
            <a:pPr marL="342900" indent="-342900" algn="l">
              <a:buFont typeface="Arial" panose="020B0604020202020204" pitchFamily="34" charset="0"/>
              <a:buChar char="•"/>
            </a:pPr>
            <a:r>
              <a:rPr lang="en-US" sz="2000" b="1" dirty="0">
                <a:solidFill>
                  <a:schemeClr val="bg1"/>
                </a:solidFill>
              </a:rPr>
              <a:t>Get your questions answered</a:t>
            </a:r>
          </a:p>
          <a:p>
            <a:endParaRPr lang="en-US" sz="2000" b="1" dirty="0">
              <a:solidFill>
                <a:schemeClr val="bg1"/>
              </a:solidFill>
              <a:latin typeface="Calibri" panose="020F0502020204030204" pitchFamily="34" charset="0"/>
            </a:endParaRPr>
          </a:p>
          <a:p>
            <a:endParaRPr lang="en-US" sz="2000" b="1" dirty="0">
              <a:solidFill>
                <a:schemeClr val="bg1"/>
              </a:solidFill>
              <a:latin typeface="Calibri" panose="020F0502020204030204" pitchFamily="34" charset="0"/>
            </a:endParaRPr>
          </a:p>
          <a:p>
            <a:endParaRPr lang="en-US" sz="2000" b="1" dirty="0">
              <a:solidFill>
                <a:schemeClr val="bg1"/>
              </a:solidFill>
              <a:latin typeface="Calibri" panose="020F0502020204030204" pitchFamily="34" charset="0"/>
            </a:endParaRPr>
          </a:p>
          <a:p>
            <a:endParaRPr lang="en-US" sz="2000" dirty="0">
              <a:solidFill>
                <a:schemeClr val="bg1"/>
              </a:solidFill>
            </a:endParaRPr>
          </a:p>
        </p:txBody>
      </p:sp>
    </p:spTree>
    <p:extLst>
      <p:ext uri="{BB962C8B-B14F-4D97-AF65-F5344CB8AC3E}">
        <p14:creationId xmlns:p14="http://schemas.microsoft.com/office/powerpoint/2010/main" val="2451808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000" b="1" dirty="0"/>
              <a:t>ECE department</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CC6801D8-EC78-2B41-A105-CE64E9D58BF4}"/>
              </a:ext>
            </a:extLst>
          </p:cNvPr>
          <p:cNvSpPr txBox="1">
            <a:spLocks/>
          </p:cNvSpPr>
          <p:nvPr/>
        </p:nvSpPr>
        <p:spPr bwMode="auto">
          <a:xfrm>
            <a:off x="2188305" y="2557373"/>
            <a:ext cx="7530996" cy="904244"/>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rgbClr val="002062"/>
                </a:solidFill>
                <a:latin typeface="Lucida Sans"/>
                <a:ea typeface="+mn-ea"/>
                <a:cs typeface="Lucida Sans"/>
              </a:defRPr>
            </a:lvl1pPr>
            <a:lvl2pPr marL="742950" indent="-28575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2pPr>
            <a:lvl3pPr marL="11430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3pPr>
            <a:lvl4pPr marL="16002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4pPr>
            <a:lvl5pPr marL="20574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5pPr>
            <a:lvl6pPr marL="2514600" indent="-228600" algn="l" rtl="0" eaLnBrk="1" fontAlgn="base" hangingPunct="1">
              <a:spcBef>
                <a:spcPct val="20000"/>
              </a:spcBef>
              <a:spcAft>
                <a:spcPct val="0"/>
              </a:spcAft>
              <a:buChar char="•"/>
              <a:defRPr sz="1600" b="1">
                <a:solidFill>
                  <a:srgbClr val="002062"/>
                </a:solidFill>
                <a:latin typeface="+mn-lt"/>
              </a:defRPr>
            </a:lvl6pPr>
            <a:lvl7pPr marL="2971800" indent="-228600" algn="l" rtl="0" eaLnBrk="1" fontAlgn="base" hangingPunct="1">
              <a:spcBef>
                <a:spcPct val="20000"/>
              </a:spcBef>
              <a:spcAft>
                <a:spcPct val="0"/>
              </a:spcAft>
              <a:buChar char="•"/>
              <a:defRPr sz="1600" b="1">
                <a:solidFill>
                  <a:srgbClr val="002062"/>
                </a:solidFill>
                <a:latin typeface="+mn-lt"/>
              </a:defRPr>
            </a:lvl7pPr>
            <a:lvl8pPr marL="3429000" indent="-228600" algn="l" rtl="0" eaLnBrk="1" fontAlgn="base" hangingPunct="1">
              <a:spcBef>
                <a:spcPct val="20000"/>
              </a:spcBef>
              <a:spcAft>
                <a:spcPct val="0"/>
              </a:spcAft>
              <a:buChar char="•"/>
              <a:defRPr sz="1600" b="1">
                <a:solidFill>
                  <a:srgbClr val="002062"/>
                </a:solidFill>
                <a:latin typeface="+mn-lt"/>
              </a:defRPr>
            </a:lvl8pPr>
            <a:lvl9pPr marL="3886200" indent="-228600" algn="l" rtl="0" eaLnBrk="1" fontAlgn="base" hangingPunct="1">
              <a:spcBef>
                <a:spcPct val="20000"/>
              </a:spcBef>
              <a:spcAft>
                <a:spcPct val="0"/>
              </a:spcAft>
              <a:buChar char="•"/>
              <a:defRPr sz="1600" b="1">
                <a:solidFill>
                  <a:srgbClr val="002062"/>
                </a:solidFill>
                <a:latin typeface="+mn-lt"/>
              </a:defRPr>
            </a:lvl9pPr>
          </a:lstStyle>
          <a:p>
            <a:pPr marL="342900" lvl="1" indent="0" algn="ctr">
              <a:spcBef>
                <a:spcPts val="900"/>
              </a:spcBef>
              <a:buNone/>
            </a:pPr>
            <a:r>
              <a:rPr lang="en-US" sz="2700" kern="0" dirty="0">
                <a:solidFill>
                  <a:schemeClr val="tx1"/>
                </a:solidFill>
                <a:latin typeface="+mj-lt"/>
              </a:rPr>
              <a:t>~800 Undergraduate Students </a:t>
            </a:r>
          </a:p>
        </p:txBody>
      </p:sp>
      <p:grpSp>
        <p:nvGrpSpPr>
          <p:cNvPr id="11" name="Group 10">
            <a:extLst>
              <a:ext uri="{FF2B5EF4-FFF2-40B4-BE49-F238E27FC236}">
                <a16:creationId xmlns:a16="http://schemas.microsoft.com/office/drawing/2014/main" id="{6D050BD1-77EE-2443-AEB1-9D5E286993BB}"/>
              </a:ext>
            </a:extLst>
          </p:cNvPr>
          <p:cNvGrpSpPr/>
          <p:nvPr/>
        </p:nvGrpSpPr>
        <p:grpSpPr>
          <a:xfrm>
            <a:off x="1598796" y="2985599"/>
            <a:ext cx="8710013" cy="1232542"/>
            <a:chOff x="1371601" y="2180120"/>
            <a:chExt cx="9560887" cy="1098638"/>
          </a:xfrm>
        </p:grpSpPr>
        <p:pic>
          <p:nvPicPr>
            <p:cNvPr id="12" name="Picture 11">
              <a:extLst>
                <a:ext uri="{FF2B5EF4-FFF2-40B4-BE49-F238E27FC236}">
                  <a16:creationId xmlns:a16="http://schemas.microsoft.com/office/drawing/2014/main" id="{9C3583B8-96A8-9344-8028-64649FFAAD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71601" y="2180120"/>
              <a:ext cx="4776687" cy="1098638"/>
            </a:xfrm>
            <a:prstGeom prst="rect">
              <a:avLst/>
            </a:prstGeom>
          </p:spPr>
        </p:pic>
        <p:pic>
          <p:nvPicPr>
            <p:cNvPr id="13" name="Picture 12">
              <a:extLst>
                <a:ext uri="{FF2B5EF4-FFF2-40B4-BE49-F238E27FC236}">
                  <a16:creationId xmlns:a16="http://schemas.microsoft.com/office/drawing/2014/main" id="{7133B417-3CE8-CF41-8B92-E86B6556DE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6172201" y="2183892"/>
              <a:ext cx="4760287" cy="1094866"/>
            </a:xfrm>
            <a:prstGeom prst="rect">
              <a:avLst/>
            </a:prstGeom>
          </p:spPr>
        </p:pic>
      </p:grpSp>
      <p:grpSp>
        <p:nvGrpSpPr>
          <p:cNvPr id="18" name="Group 17">
            <a:extLst>
              <a:ext uri="{FF2B5EF4-FFF2-40B4-BE49-F238E27FC236}">
                <a16:creationId xmlns:a16="http://schemas.microsoft.com/office/drawing/2014/main" id="{22E30B55-4D3C-0A43-9A2B-EEB5E99C8823}"/>
              </a:ext>
            </a:extLst>
          </p:cNvPr>
          <p:cNvGrpSpPr/>
          <p:nvPr/>
        </p:nvGrpSpPr>
        <p:grpSpPr>
          <a:xfrm>
            <a:off x="1632295" y="4374275"/>
            <a:ext cx="3311524" cy="2447011"/>
            <a:chOff x="381001" y="4778832"/>
            <a:chExt cx="5622791" cy="2649437"/>
          </a:xfrm>
        </p:grpSpPr>
        <p:pic>
          <p:nvPicPr>
            <p:cNvPr id="19" name="Picture 18">
              <a:extLst>
                <a:ext uri="{FF2B5EF4-FFF2-40B4-BE49-F238E27FC236}">
                  <a16:creationId xmlns:a16="http://schemas.microsoft.com/office/drawing/2014/main" id="{10B71911-3B64-1F47-82C8-1E413FA46C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1" y="4778832"/>
              <a:ext cx="5565913" cy="1280160"/>
            </a:xfrm>
            <a:prstGeom prst="rect">
              <a:avLst/>
            </a:prstGeom>
          </p:spPr>
        </p:pic>
        <p:pic>
          <p:nvPicPr>
            <p:cNvPr id="20" name="Picture 19">
              <a:extLst>
                <a:ext uri="{FF2B5EF4-FFF2-40B4-BE49-F238E27FC236}">
                  <a16:creationId xmlns:a16="http://schemas.microsoft.com/office/drawing/2014/main" id="{FC530D1D-0D03-7048-A7EF-93CA4C2DC5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1001" y="6135027"/>
              <a:ext cx="5622791" cy="1293242"/>
            </a:xfrm>
            <a:prstGeom prst="rect">
              <a:avLst/>
            </a:prstGeom>
          </p:spPr>
        </p:pic>
      </p:grpSp>
      <p:graphicFrame>
        <p:nvGraphicFramePr>
          <p:cNvPr id="3" name="Table 2">
            <a:extLst>
              <a:ext uri="{FF2B5EF4-FFF2-40B4-BE49-F238E27FC236}">
                <a16:creationId xmlns:a16="http://schemas.microsoft.com/office/drawing/2014/main" id="{FFADB51F-01E1-3243-A02B-019AFAEEB8A9}"/>
              </a:ext>
            </a:extLst>
          </p:cNvPr>
          <p:cNvGraphicFramePr>
            <a:graphicFrameLocks noGrp="1"/>
          </p:cNvGraphicFramePr>
          <p:nvPr/>
        </p:nvGraphicFramePr>
        <p:xfrm>
          <a:off x="5625918" y="4646367"/>
          <a:ext cx="4682891" cy="1969321"/>
        </p:xfrm>
        <a:graphic>
          <a:graphicData uri="http://schemas.openxmlformats.org/drawingml/2006/table">
            <a:tbl>
              <a:tblPr/>
              <a:tblGrid>
                <a:gridCol w="803679">
                  <a:extLst>
                    <a:ext uri="{9D8B030D-6E8A-4147-A177-3AD203B41FA5}">
                      <a16:colId xmlns:a16="http://schemas.microsoft.com/office/drawing/2014/main" val="2401134948"/>
                    </a:ext>
                  </a:extLst>
                </a:gridCol>
                <a:gridCol w="1616338">
                  <a:extLst>
                    <a:ext uri="{9D8B030D-6E8A-4147-A177-3AD203B41FA5}">
                      <a16:colId xmlns:a16="http://schemas.microsoft.com/office/drawing/2014/main" val="3882474589"/>
                    </a:ext>
                  </a:extLst>
                </a:gridCol>
                <a:gridCol w="1131437">
                  <a:extLst>
                    <a:ext uri="{9D8B030D-6E8A-4147-A177-3AD203B41FA5}">
                      <a16:colId xmlns:a16="http://schemas.microsoft.com/office/drawing/2014/main" val="1051515245"/>
                    </a:ext>
                  </a:extLst>
                </a:gridCol>
                <a:gridCol w="1131437">
                  <a:extLst>
                    <a:ext uri="{9D8B030D-6E8A-4147-A177-3AD203B41FA5}">
                      <a16:colId xmlns:a16="http://schemas.microsoft.com/office/drawing/2014/main" val="2253608253"/>
                    </a:ext>
                  </a:extLst>
                </a:gridCol>
              </a:tblGrid>
              <a:tr h="787729">
                <a:tc>
                  <a:txBody>
                    <a:bodyPr/>
                    <a:lstStyle/>
                    <a:p>
                      <a:r>
                        <a:rPr lang="en-US" sz="2000">
                          <a:solidFill>
                            <a:srgbClr val="1F497D"/>
                          </a:solidFill>
                          <a:effectLst/>
                          <a:latin typeface="Calibri" panose="020F0502020204030204" pitchFamily="34" charset="0"/>
                        </a:rPr>
                        <a:t> </a:t>
                      </a:r>
                      <a:endParaRPr lang="en-US" sz="360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New Students + Deferrals</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a:solidFill>
                            <a:srgbClr val="1F497D"/>
                          </a:solidFill>
                          <a:effectLst/>
                          <a:latin typeface="Calibri" panose="020F0502020204030204" pitchFamily="34" charset="0"/>
                        </a:rPr>
                        <a:t>Current Students</a:t>
                      </a:r>
                      <a:endParaRPr lang="en-US" sz="360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a:solidFill>
                            <a:schemeClr val="tx1"/>
                          </a:solidFill>
                          <a:effectLst/>
                          <a:latin typeface="Calibri" panose="020F0502020204030204" pitchFamily="34" charset="0"/>
                        </a:rPr>
                        <a:t>Total</a:t>
                      </a:r>
                      <a:endParaRPr lang="en-US" sz="3600">
                        <a:solidFill>
                          <a:schemeClr val="tx1"/>
                        </a:solidFill>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4244329"/>
                  </a:ext>
                </a:extLst>
              </a:tr>
              <a:tr h="393864">
                <a:tc>
                  <a:txBody>
                    <a:bodyPr/>
                    <a:lstStyle/>
                    <a:p>
                      <a:r>
                        <a:rPr lang="en-US" sz="2000">
                          <a:solidFill>
                            <a:srgbClr val="1F497D"/>
                          </a:solidFill>
                          <a:effectLst/>
                          <a:latin typeface="Calibri" panose="020F0502020204030204" pitchFamily="34" charset="0"/>
                        </a:rPr>
                        <a:t>PhD</a:t>
                      </a:r>
                      <a:endParaRPr lang="en-US" sz="360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18 </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134</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chemeClr val="tx1"/>
                          </a:solidFill>
                          <a:effectLst/>
                          <a:latin typeface="Calibri" panose="020F0502020204030204" pitchFamily="34" charset="0"/>
                        </a:rPr>
                        <a:t>152</a:t>
                      </a:r>
                      <a:endParaRPr lang="en-US" sz="3600" dirty="0">
                        <a:solidFill>
                          <a:schemeClr val="tx1"/>
                        </a:solidFill>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2668905"/>
                  </a:ext>
                </a:extLst>
              </a:tr>
              <a:tr h="393864">
                <a:tc>
                  <a:txBody>
                    <a:bodyPr/>
                    <a:lstStyle/>
                    <a:p>
                      <a:r>
                        <a:rPr lang="en-US" sz="2000">
                          <a:solidFill>
                            <a:srgbClr val="1F497D"/>
                          </a:solidFill>
                          <a:effectLst/>
                          <a:latin typeface="Calibri" panose="020F0502020204030204" pitchFamily="34" charset="0"/>
                        </a:rPr>
                        <a:t>MS</a:t>
                      </a:r>
                      <a:endParaRPr lang="en-US" sz="360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71</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82</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chemeClr val="tx1"/>
                          </a:solidFill>
                          <a:effectLst/>
                          <a:latin typeface="Calibri" panose="020F0502020204030204" pitchFamily="34" charset="0"/>
                        </a:rPr>
                        <a:t>153</a:t>
                      </a:r>
                      <a:endParaRPr lang="en-US" sz="3600" dirty="0">
                        <a:solidFill>
                          <a:schemeClr val="tx1"/>
                        </a:solidFill>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705175"/>
                  </a:ext>
                </a:extLst>
              </a:tr>
              <a:tr h="393864">
                <a:tc>
                  <a:txBody>
                    <a:bodyPr/>
                    <a:lstStyle/>
                    <a:p>
                      <a:r>
                        <a:rPr lang="en-US" sz="2000">
                          <a:solidFill>
                            <a:srgbClr val="1F497D"/>
                          </a:solidFill>
                          <a:effectLst/>
                          <a:latin typeface="Calibri" panose="020F0502020204030204" pitchFamily="34" charset="0"/>
                        </a:rPr>
                        <a:t>Total</a:t>
                      </a:r>
                      <a:endParaRPr lang="en-US" sz="360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89</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rgbClr val="1F497D"/>
                          </a:solidFill>
                          <a:effectLst/>
                          <a:latin typeface="Calibri" panose="020F0502020204030204" pitchFamily="34" charset="0"/>
                        </a:rPr>
                        <a:t>216</a:t>
                      </a:r>
                      <a:endParaRPr lang="en-US" sz="3600" dirty="0">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000" dirty="0">
                          <a:solidFill>
                            <a:schemeClr val="tx1"/>
                          </a:solidFill>
                          <a:effectLst/>
                          <a:latin typeface="Calibri" panose="020F0502020204030204" pitchFamily="34" charset="0"/>
                        </a:rPr>
                        <a:t>305</a:t>
                      </a:r>
                      <a:endParaRPr lang="en-US" sz="3600" dirty="0">
                        <a:solidFill>
                          <a:schemeClr val="tx1"/>
                        </a:solidFill>
                        <a:effectLst/>
                        <a:latin typeface="Roboto" panose="02000000000000000000"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1775474"/>
                  </a:ext>
                </a:extLst>
              </a:tr>
            </a:tbl>
          </a:graphicData>
        </a:graphic>
      </p:graphicFrame>
    </p:spTree>
    <p:extLst>
      <p:ext uri="{BB962C8B-B14F-4D97-AF65-F5344CB8AC3E}">
        <p14:creationId xmlns:p14="http://schemas.microsoft.com/office/powerpoint/2010/main" val="241501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6053" y="2187109"/>
            <a:ext cx="2546511" cy="1697503"/>
          </a:xfrm>
          <a:prstGeom prst="rect">
            <a:avLst/>
          </a:prstGeom>
        </p:spPr>
      </p:pic>
      <p:pic>
        <p:nvPicPr>
          <p:cNvPr id="14" name="Picture 13"/>
          <p:cNvPicPr>
            <a:picLocks noChangeAspect="1"/>
          </p:cNvPicPr>
          <p:nvPr/>
        </p:nvPicPr>
        <p:blipFill>
          <a:blip r:embed="rId3"/>
          <a:stretch>
            <a:fillRect/>
          </a:stretch>
        </p:blipFill>
        <p:spPr>
          <a:xfrm>
            <a:off x="5159757" y="1593784"/>
            <a:ext cx="1466156" cy="1466156"/>
          </a:xfrm>
          <a:prstGeom prst="rect">
            <a:avLst/>
          </a:prstGeom>
        </p:spPr>
      </p:pic>
      <p:sp>
        <p:nvSpPr>
          <p:cNvPr id="2" name="TextBox 1"/>
          <p:cNvSpPr txBox="1"/>
          <p:nvPr/>
        </p:nvSpPr>
        <p:spPr>
          <a:xfrm>
            <a:off x="3365135" y="1184108"/>
            <a:ext cx="5461733" cy="600164"/>
          </a:xfrm>
          <a:prstGeom prst="rect">
            <a:avLst/>
          </a:prstGeom>
          <a:noFill/>
        </p:spPr>
        <p:txBody>
          <a:bodyPr wrap="square" rtlCol="0">
            <a:spAutoFit/>
          </a:bodyPr>
          <a:lstStyle/>
          <a:p>
            <a:pPr algn="ctr"/>
            <a:r>
              <a:rPr lang="en-US" sz="3300" b="1" dirty="0"/>
              <a:t>UC Davis ECEGP Alumni</a:t>
            </a:r>
          </a:p>
        </p:txBody>
      </p:sp>
      <p:pic>
        <p:nvPicPr>
          <p:cNvPr id="6" name="Picture 5"/>
          <p:cNvPicPr>
            <a:picLocks noChangeAspect="1"/>
          </p:cNvPicPr>
          <p:nvPr/>
        </p:nvPicPr>
        <p:blipFill>
          <a:blip r:embed="rId4"/>
          <a:stretch>
            <a:fillRect/>
          </a:stretch>
        </p:blipFill>
        <p:spPr>
          <a:xfrm>
            <a:off x="6625015" y="2487193"/>
            <a:ext cx="1260434" cy="1260434"/>
          </a:xfrm>
          <a:prstGeom prst="rect">
            <a:avLst/>
          </a:prstGeom>
        </p:spPr>
      </p:pic>
      <p:pic>
        <p:nvPicPr>
          <p:cNvPr id="7" name="Picture 6"/>
          <p:cNvPicPr>
            <a:picLocks noChangeAspect="1"/>
          </p:cNvPicPr>
          <p:nvPr/>
        </p:nvPicPr>
        <p:blipFill>
          <a:blip r:embed="rId5"/>
          <a:stretch>
            <a:fillRect/>
          </a:stretch>
        </p:blipFill>
        <p:spPr>
          <a:xfrm>
            <a:off x="5098557" y="2643963"/>
            <a:ext cx="1321594" cy="878681"/>
          </a:xfrm>
          <a:prstGeom prst="rect">
            <a:avLst/>
          </a:prstGeom>
        </p:spPr>
      </p:pic>
      <p:pic>
        <p:nvPicPr>
          <p:cNvPr id="8" name="Picture 7"/>
          <p:cNvPicPr>
            <a:picLocks noChangeAspect="1"/>
          </p:cNvPicPr>
          <p:nvPr/>
        </p:nvPicPr>
        <p:blipFill>
          <a:blip r:embed="rId6"/>
          <a:stretch>
            <a:fillRect/>
          </a:stretch>
        </p:blipFill>
        <p:spPr>
          <a:xfrm>
            <a:off x="2910054" y="4812813"/>
            <a:ext cx="2078831" cy="928688"/>
          </a:xfrm>
          <a:prstGeom prst="rect">
            <a:avLst/>
          </a:prstGeom>
        </p:spPr>
      </p:pic>
      <p:pic>
        <p:nvPicPr>
          <p:cNvPr id="9" name="Picture 8"/>
          <p:cNvPicPr>
            <a:picLocks noChangeAspect="1"/>
          </p:cNvPicPr>
          <p:nvPr/>
        </p:nvPicPr>
        <p:blipFill>
          <a:blip r:embed="rId7"/>
          <a:stretch>
            <a:fillRect/>
          </a:stretch>
        </p:blipFill>
        <p:spPr>
          <a:xfrm>
            <a:off x="6665193" y="1896852"/>
            <a:ext cx="2486025" cy="1035844"/>
          </a:xfrm>
          <a:prstGeom prst="rect">
            <a:avLst/>
          </a:prstGeom>
        </p:spPr>
      </p:pic>
      <p:pic>
        <p:nvPicPr>
          <p:cNvPr id="10" name="Picture 9"/>
          <p:cNvPicPr>
            <a:picLocks noChangeAspect="1"/>
          </p:cNvPicPr>
          <p:nvPr/>
        </p:nvPicPr>
        <p:blipFill>
          <a:blip r:embed="rId8"/>
          <a:stretch>
            <a:fillRect/>
          </a:stretch>
        </p:blipFill>
        <p:spPr>
          <a:xfrm>
            <a:off x="8458194" y="4089318"/>
            <a:ext cx="1607344" cy="1607344"/>
          </a:xfrm>
          <a:prstGeom prst="rect">
            <a:avLst/>
          </a:prstGeom>
        </p:spPr>
      </p:pic>
      <p:pic>
        <p:nvPicPr>
          <p:cNvPr id="11" name="Picture 10"/>
          <p:cNvPicPr>
            <a:picLocks noChangeAspect="1"/>
          </p:cNvPicPr>
          <p:nvPr/>
        </p:nvPicPr>
        <p:blipFill>
          <a:blip r:embed="rId9"/>
          <a:stretch>
            <a:fillRect/>
          </a:stretch>
        </p:blipFill>
        <p:spPr>
          <a:xfrm>
            <a:off x="2007371" y="4107204"/>
            <a:ext cx="1335881" cy="864394"/>
          </a:xfrm>
          <a:prstGeom prst="rect">
            <a:avLst/>
          </a:prstGeom>
        </p:spPr>
      </p:pic>
      <p:pic>
        <p:nvPicPr>
          <p:cNvPr id="15" name="Picture 14"/>
          <p:cNvPicPr>
            <a:picLocks noChangeAspect="1"/>
          </p:cNvPicPr>
          <p:nvPr/>
        </p:nvPicPr>
        <p:blipFill>
          <a:blip r:embed="rId10"/>
          <a:stretch>
            <a:fillRect/>
          </a:stretch>
        </p:blipFill>
        <p:spPr>
          <a:xfrm>
            <a:off x="7964011" y="2727322"/>
            <a:ext cx="2221706" cy="1157288"/>
          </a:xfrm>
          <a:prstGeom prst="rect">
            <a:avLst/>
          </a:prstGeom>
        </p:spPr>
      </p:pic>
      <p:pic>
        <p:nvPicPr>
          <p:cNvPr id="16" name="Picture 15"/>
          <p:cNvPicPr>
            <a:picLocks noChangeAspect="1"/>
          </p:cNvPicPr>
          <p:nvPr/>
        </p:nvPicPr>
        <p:blipFill>
          <a:blip r:embed="rId11"/>
          <a:stretch>
            <a:fillRect/>
          </a:stretch>
        </p:blipFill>
        <p:spPr>
          <a:xfrm>
            <a:off x="4949192" y="4864023"/>
            <a:ext cx="1514475" cy="842963"/>
          </a:xfrm>
          <a:prstGeom prst="rect">
            <a:avLst/>
          </a:prstGeom>
        </p:spPr>
      </p:pic>
      <p:pic>
        <p:nvPicPr>
          <p:cNvPr id="17" name="Picture 16"/>
          <p:cNvPicPr>
            <a:picLocks noChangeAspect="1"/>
          </p:cNvPicPr>
          <p:nvPr/>
        </p:nvPicPr>
        <p:blipFill>
          <a:blip r:embed="rId12"/>
          <a:stretch>
            <a:fillRect/>
          </a:stretch>
        </p:blipFill>
        <p:spPr>
          <a:xfrm>
            <a:off x="6648162" y="4174467"/>
            <a:ext cx="1607344" cy="1607344"/>
          </a:xfrm>
          <a:prstGeom prst="rect">
            <a:avLst/>
          </a:prstGeom>
        </p:spPr>
      </p:pic>
      <p:pic>
        <p:nvPicPr>
          <p:cNvPr id="18" name="Picture 17"/>
          <p:cNvPicPr>
            <a:picLocks noChangeAspect="1"/>
          </p:cNvPicPr>
          <p:nvPr/>
        </p:nvPicPr>
        <p:blipFill>
          <a:blip r:embed="rId13"/>
          <a:stretch>
            <a:fillRect/>
          </a:stretch>
        </p:blipFill>
        <p:spPr>
          <a:xfrm>
            <a:off x="3188374" y="3990717"/>
            <a:ext cx="2628900" cy="978694"/>
          </a:xfrm>
          <a:prstGeom prst="rect">
            <a:avLst/>
          </a:prstGeom>
        </p:spPr>
      </p:pic>
      <p:pic>
        <p:nvPicPr>
          <p:cNvPr id="12" name="Picture 11"/>
          <p:cNvPicPr>
            <a:picLocks noChangeAspect="1"/>
          </p:cNvPicPr>
          <p:nvPr/>
        </p:nvPicPr>
        <p:blipFill>
          <a:blip r:embed="rId14"/>
          <a:stretch>
            <a:fillRect/>
          </a:stretch>
        </p:blipFill>
        <p:spPr>
          <a:xfrm>
            <a:off x="5834559" y="3671410"/>
            <a:ext cx="1121569" cy="835819"/>
          </a:xfrm>
          <a:prstGeom prst="rect">
            <a:avLst/>
          </a:prstGeom>
        </p:spPr>
      </p:pic>
      <p:pic>
        <p:nvPicPr>
          <p:cNvPr id="13" name="Picture 12"/>
          <p:cNvPicPr>
            <a:picLocks noChangeAspect="1"/>
          </p:cNvPicPr>
          <p:nvPr/>
        </p:nvPicPr>
        <p:blipFill>
          <a:blip r:embed="rId15"/>
          <a:stretch>
            <a:fillRect/>
          </a:stretch>
        </p:blipFill>
        <p:spPr>
          <a:xfrm>
            <a:off x="6981002" y="3504940"/>
            <a:ext cx="971550" cy="971550"/>
          </a:xfrm>
          <a:prstGeom prst="rect">
            <a:avLst/>
          </a:prstGeom>
        </p:spPr>
      </p:pic>
    </p:spTree>
    <p:extLst>
      <p:ext uri="{BB962C8B-B14F-4D97-AF65-F5344CB8AC3E}">
        <p14:creationId xmlns:p14="http://schemas.microsoft.com/office/powerpoint/2010/main" val="1143898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34F9B1-20C6-412C-B504-3E6A235ED325}"/>
              </a:ext>
            </a:extLst>
          </p:cNvPr>
          <p:cNvSpPr/>
          <p:nvPr/>
        </p:nvSpPr>
        <p:spPr>
          <a:xfrm>
            <a:off x="7591917" y="792018"/>
            <a:ext cx="4470543" cy="461665"/>
          </a:xfrm>
          <a:prstGeom prst="rect">
            <a:avLst/>
          </a:prstGeom>
        </p:spPr>
        <p:txBody>
          <a:bodyPr wrap="square">
            <a:spAutoFit/>
          </a:bodyPr>
          <a:lstStyle/>
          <a:p>
            <a:r>
              <a:rPr lang="en-US" sz="2400" dirty="0"/>
              <a:t>35  Tenured/Tenure-Track faculty</a:t>
            </a:r>
          </a:p>
        </p:txBody>
      </p:sp>
      <p:pic>
        <p:nvPicPr>
          <p:cNvPr id="8" name="Picture 7">
            <a:extLst>
              <a:ext uri="{FF2B5EF4-FFF2-40B4-BE49-F238E27FC236}">
                <a16:creationId xmlns:a16="http://schemas.microsoft.com/office/drawing/2014/main" id="{7050CDF9-F829-4E70-9E66-66A60868E00E}"/>
              </a:ext>
            </a:extLst>
          </p:cNvPr>
          <p:cNvPicPr>
            <a:picLocks noChangeAspect="1"/>
          </p:cNvPicPr>
          <p:nvPr/>
        </p:nvPicPr>
        <p:blipFill>
          <a:blip r:embed="rId3"/>
          <a:stretch>
            <a:fillRect/>
          </a:stretch>
        </p:blipFill>
        <p:spPr>
          <a:xfrm>
            <a:off x="7386559" y="1253683"/>
            <a:ext cx="4675901" cy="2111696"/>
          </a:xfrm>
          <a:prstGeom prst="rect">
            <a:avLst/>
          </a:prstGeom>
        </p:spPr>
      </p:pic>
      <p:sp>
        <p:nvSpPr>
          <p:cNvPr id="7" name="TextBox 6">
            <a:extLst>
              <a:ext uri="{FF2B5EF4-FFF2-40B4-BE49-F238E27FC236}">
                <a16:creationId xmlns:a16="http://schemas.microsoft.com/office/drawing/2014/main" id="{D273A7B8-9CD8-48CC-8C05-5723635F7180}"/>
              </a:ext>
            </a:extLst>
          </p:cNvPr>
          <p:cNvSpPr txBox="1"/>
          <p:nvPr/>
        </p:nvSpPr>
        <p:spPr>
          <a:xfrm>
            <a:off x="208844" y="5785305"/>
            <a:ext cx="11774311" cy="646331"/>
          </a:xfrm>
          <a:prstGeom prst="rect">
            <a:avLst/>
          </a:prstGeom>
          <a:noFill/>
        </p:spPr>
        <p:txBody>
          <a:bodyPr wrap="square">
            <a:spAutoFit/>
          </a:bodyPr>
          <a:lstStyle/>
          <a:p>
            <a:pPr algn="ctr"/>
            <a:r>
              <a:rPr lang="en-US" sz="1800" b="1" i="0" u="none" strike="noStrike" kern="1200" baseline="0" dirty="0">
                <a:solidFill>
                  <a:schemeClr val="tx1"/>
                </a:solidFill>
                <a:latin typeface="+mn-lt"/>
                <a:ea typeface="+mn-ea"/>
                <a:cs typeface="+mn-cs"/>
              </a:rPr>
              <a:t>Many prestigious recognitions, including 4 National Academy of Engineering members, 19 (8 during last 5 years) NSF CAREER awards , and fellows in important professional societies such as IEEE and American Physical Society.</a:t>
            </a:r>
            <a:endParaRPr lang="en-US" b="1" dirty="0"/>
          </a:p>
        </p:txBody>
      </p:sp>
      <p:sp>
        <p:nvSpPr>
          <p:cNvPr id="2" name="Rectangle 1">
            <a:extLst>
              <a:ext uri="{FF2B5EF4-FFF2-40B4-BE49-F238E27FC236}">
                <a16:creationId xmlns:a16="http://schemas.microsoft.com/office/drawing/2014/main" id="{56D0CB24-D59E-A857-5983-098B3E46DD6C}"/>
              </a:ext>
            </a:extLst>
          </p:cNvPr>
          <p:cNvSpPr/>
          <p:nvPr/>
        </p:nvSpPr>
        <p:spPr>
          <a:xfrm>
            <a:off x="7386559" y="3523147"/>
            <a:ext cx="4675901" cy="1754326"/>
          </a:xfrm>
          <a:prstGeom prst="rect">
            <a:avLst/>
          </a:prstGeom>
        </p:spPr>
        <p:txBody>
          <a:bodyPr wrap="square">
            <a:spAutoFit/>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2023 US News Graduate School National Institutional Rankings</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r>
              <a:rPr lang="en-US" i="1" dirty="0">
                <a:solidFill>
                  <a:schemeClr val="tx1"/>
                </a:solidFill>
                <a:latin typeface="Calibri" panose="020F0502020204030204" pitchFamily="34" charset="0"/>
                <a:ea typeface="Calibri" panose="020F0502020204030204" pitchFamily="34" charset="0"/>
                <a:cs typeface="Calibri" panose="020F0502020204030204" pitchFamily="34" charset="0"/>
              </a:rPr>
              <a:t>Electrical Engineering</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Top 6% among 185 public universities</a:t>
            </a:r>
          </a:p>
          <a:p>
            <a:r>
              <a:rPr lang="en-US" i="1" dirty="0">
                <a:latin typeface="Calibri" panose="020F0502020204030204" pitchFamily="34" charset="0"/>
                <a:cs typeface="Calibri" panose="020F0502020204030204" pitchFamily="34" charset="0"/>
              </a:rPr>
              <a:t>Computer Engineering</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Top 7% among 147 </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public universities</a:t>
            </a:r>
          </a:p>
        </p:txBody>
      </p:sp>
      <p:pic>
        <p:nvPicPr>
          <p:cNvPr id="3" name="Picture 2">
            <a:extLst>
              <a:ext uri="{FF2B5EF4-FFF2-40B4-BE49-F238E27FC236}">
                <a16:creationId xmlns:a16="http://schemas.microsoft.com/office/drawing/2014/main" id="{8C703F4B-CA21-8C44-5904-69CB6F8E6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865" y="594722"/>
            <a:ext cx="6635237" cy="4825626"/>
          </a:xfrm>
          <a:prstGeom prst="rect">
            <a:avLst/>
          </a:prstGeom>
        </p:spPr>
      </p:pic>
    </p:spTree>
    <p:extLst>
      <p:ext uri="{BB962C8B-B14F-4D97-AF65-F5344CB8AC3E}">
        <p14:creationId xmlns:p14="http://schemas.microsoft.com/office/powerpoint/2010/main" val="3090967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631B237-4B3B-4361-9D38-933B2CA8C39A}"/>
              </a:ext>
            </a:extLst>
          </p:cNvPr>
          <p:cNvGrpSpPr/>
          <p:nvPr/>
        </p:nvGrpSpPr>
        <p:grpSpPr>
          <a:xfrm>
            <a:off x="1754112" y="110672"/>
            <a:ext cx="8826801" cy="6680200"/>
            <a:chOff x="1143001" y="857250"/>
            <a:chExt cx="6868219" cy="5197928"/>
          </a:xfrm>
        </p:grpSpPr>
        <p:pic>
          <p:nvPicPr>
            <p:cNvPr id="4" name="Picture 3">
              <a:extLst>
                <a:ext uri="{FF2B5EF4-FFF2-40B4-BE49-F238E27FC236}">
                  <a16:creationId xmlns:a16="http://schemas.microsoft.com/office/drawing/2014/main" id="{9345D310-AF78-7548-B3A4-59C1186FA9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2529" y="4797878"/>
              <a:ext cx="2509723" cy="1257300"/>
            </a:xfrm>
            <a:prstGeom prst="rect">
              <a:avLst/>
            </a:prstGeom>
          </p:spPr>
        </p:pic>
        <p:pic>
          <p:nvPicPr>
            <p:cNvPr id="5" name="Picture 4">
              <a:extLst>
                <a:ext uri="{FF2B5EF4-FFF2-40B4-BE49-F238E27FC236}">
                  <a16:creationId xmlns:a16="http://schemas.microsoft.com/office/drawing/2014/main" id="{27B977DA-963E-DF49-AA70-ABDA206FAD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71773" y="4743450"/>
              <a:ext cx="2100158" cy="1257300"/>
            </a:xfrm>
            <a:prstGeom prst="rect">
              <a:avLst/>
            </a:prstGeom>
          </p:spPr>
        </p:pic>
        <p:pic>
          <p:nvPicPr>
            <p:cNvPr id="7" name="Picture 6">
              <a:extLst>
                <a:ext uri="{FF2B5EF4-FFF2-40B4-BE49-F238E27FC236}">
                  <a16:creationId xmlns:a16="http://schemas.microsoft.com/office/drawing/2014/main" id="{D0895FA5-1441-1843-B8E4-9B2BD2BBE5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71931" y="857250"/>
              <a:ext cx="2239289" cy="5143500"/>
            </a:xfrm>
            <a:prstGeom prst="rect">
              <a:avLst/>
            </a:prstGeom>
          </p:spPr>
        </p:pic>
        <p:pic>
          <p:nvPicPr>
            <p:cNvPr id="2" name="Picture 1">
              <a:extLst>
                <a:ext uri="{FF2B5EF4-FFF2-40B4-BE49-F238E27FC236}">
                  <a16:creationId xmlns:a16="http://schemas.microsoft.com/office/drawing/2014/main" id="{83E767B4-C79E-9C41-B703-7BB8A5E923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001" y="857254"/>
              <a:ext cx="2546903" cy="3940628"/>
            </a:xfrm>
            <a:prstGeom prst="rect">
              <a:avLst/>
            </a:prstGeom>
          </p:spPr>
        </p:pic>
        <p:pic>
          <p:nvPicPr>
            <p:cNvPr id="3" name="Picture 2">
              <a:extLst>
                <a:ext uri="{FF2B5EF4-FFF2-40B4-BE49-F238E27FC236}">
                  <a16:creationId xmlns:a16="http://schemas.microsoft.com/office/drawing/2014/main" id="{CEA92E0E-1AA5-7B44-8E9D-125819AF3D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8071" y="857250"/>
              <a:ext cx="2083388" cy="3829050"/>
            </a:xfrm>
            <a:prstGeom prst="rect">
              <a:avLst/>
            </a:prstGeom>
          </p:spPr>
        </p:pic>
        <p:pic>
          <p:nvPicPr>
            <p:cNvPr id="8" name="Picture 7">
              <a:extLst>
                <a:ext uri="{FF2B5EF4-FFF2-40B4-BE49-F238E27FC236}">
                  <a16:creationId xmlns:a16="http://schemas.microsoft.com/office/drawing/2014/main" id="{09F718A4-44DF-4AB1-818C-69FBAFE466E6}"/>
                </a:ext>
              </a:extLst>
            </p:cNvPr>
            <p:cNvPicPr>
              <a:picLocks noChangeAspect="1"/>
            </p:cNvPicPr>
            <p:nvPr/>
          </p:nvPicPr>
          <p:blipFill>
            <a:blip r:embed="rId8"/>
            <a:stretch>
              <a:fillRect/>
            </a:stretch>
          </p:blipFill>
          <p:spPr>
            <a:xfrm>
              <a:off x="6357613" y="2710297"/>
              <a:ext cx="449384" cy="413906"/>
            </a:xfrm>
            <a:prstGeom prst="rect">
              <a:avLst/>
            </a:prstGeom>
          </p:spPr>
        </p:pic>
        <p:sp>
          <p:nvSpPr>
            <p:cNvPr id="9" name="TextBox 8">
              <a:extLst>
                <a:ext uri="{FF2B5EF4-FFF2-40B4-BE49-F238E27FC236}">
                  <a16:creationId xmlns:a16="http://schemas.microsoft.com/office/drawing/2014/main" id="{EBA015A7-7E71-4943-9051-5D9345CDC702}"/>
                </a:ext>
              </a:extLst>
            </p:cNvPr>
            <p:cNvSpPr txBox="1"/>
            <p:nvPr/>
          </p:nvSpPr>
          <p:spPr>
            <a:xfrm>
              <a:off x="6385966" y="3126715"/>
              <a:ext cx="366960" cy="116748"/>
            </a:xfrm>
            <a:prstGeom prst="rect">
              <a:avLst/>
            </a:prstGeom>
            <a:solidFill>
              <a:schemeClr val="bg1"/>
            </a:solidFill>
          </p:spPr>
          <p:txBody>
            <a:bodyPr wrap="none" rtlCol="0">
              <a:spAutoFit/>
            </a:bodyPr>
            <a:lstStyle/>
            <a:p>
              <a:pPr eaLnBrk="0" fontAlgn="base" hangingPunct="0">
                <a:spcBef>
                  <a:spcPct val="0"/>
                </a:spcBef>
                <a:spcAft>
                  <a:spcPct val="0"/>
                </a:spcAft>
                <a:defRPr/>
              </a:pPr>
              <a:r>
                <a:rPr lang="en-US" sz="375" u="sng" dirty="0" err="1">
                  <a:solidFill>
                    <a:schemeClr val="tx2">
                      <a:lumMod val="90000"/>
                      <a:lumOff val="10000"/>
                    </a:schemeClr>
                  </a:solidFill>
                  <a:latin typeface="Arial" panose="020B0604020202020204" pitchFamily="34" charset="0"/>
                  <a:cs typeface="Arial" panose="020B0604020202020204" pitchFamily="34" charset="0"/>
                </a:rPr>
                <a:t>Weijian</a:t>
              </a:r>
              <a:r>
                <a:rPr lang="en-US" sz="375" u="sng" dirty="0">
                  <a:solidFill>
                    <a:schemeClr val="tx2">
                      <a:lumMod val="90000"/>
                      <a:lumOff val="10000"/>
                    </a:schemeClr>
                  </a:solidFill>
                  <a:latin typeface="Arial" panose="020B0604020202020204" pitchFamily="34" charset="0"/>
                  <a:cs typeface="Arial" panose="020B0604020202020204" pitchFamily="34" charset="0"/>
                </a:rPr>
                <a:t> Yang</a:t>
              </a:r>
            </a:p>
          </p:txBody>
        </p:sp>
      </p:grpSp>
    </p:spTree>
    <p:extLst>
      <p:ext uri="{BB962C8B-B14F-4D97-AF65-F5344CB8AC3E}">
        <p14:creationId xmlns:p14="http://schemas.microsoft.com/office/powerpoint/2010/main" val="1353877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S:\Photos &amp; Media - for Everyone\Marketing Photos\UC Davis - Faculty\20170106_MCT_0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10448" b="28639"/>
          <a:stretch/>
        </p:blipFill>
        <p:spPr bwMode="auto">
          <a:xfrm>
            <a:off x="1524000" y="525933"/>
            <a:ext cx="9144000" cy="5141331"/>
          </a:xfrm>
          <a:prstGeom prst="rect">
            <a:avLst/>
          </a:prstGeom>
          <a:noFill/>
          <a:extLst>
            <a:ext uri="{909E8E84-426E-40DD-AFC4-6F175D3DCCD1}">
              <a14:hiddenFill xmlns:a14="http://schemas.microsoft.com/office/drawing/2010/main">
                <a:solidFill>
                  <a:srgbClr val="FFFFFF"/>
                </a:solidFill>
              </a14:hiddenFill>
            </a:ext>
          </a:extLst>
        </p:spPr>
      </p:pic>
      <p:sp>
        <p:nvSpPr>
          <p:cNvPr id="32" name="Text Placeholder 19"/>
          <p:cNvSpPr txBox="1">
            <a:spLocks/>
          </p:cNvSpPr>
          <p:nvPr/>
        </p:nvSpPr>
        <p:spPr>
          <a:xfrm>
            <a:off x="3829050" y="866661"/>
            <a:ext cx="4686300" cy="381000"/>
          </a:xfrm>
          <a:prstGeom prst="rect">
            <a:avLst/>
          </a:prstGeom>
        </p:spPr>
        <p:txBody>
          <a:bodyPr vert="horz" lIns="91440" tIns="45720" rIns="91440" bIns="45720" rtlCol="0" anchor="ctr">
            <a:noAutofit/>
          </a:bodyPr>
          <a:lstStyle>
            <a:defPPr>
              <a:defRPr lang="en-US"/>
            </a:defPPr>
            <a:lvl1pPr marL="0" indent="0" algn="ctr" defTabSz="914400" rtl="0" eaLnBrk="1" latinLnBrk="0" hangingPunct="1">
              <a:buNone/>
              <a:defRPr sz="2000" b="0" i="1"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575A5A"/>
              </a:solidFill>
              <a:latin typeface="Helvetica"/>
            </a:endParaRPr>
          </a:p>
        </p:txBody>
      </p:sp>
      <p:sp>
        <p:nvSpPr>
          <p:cNvPr id="21" name="Rectangle 31"/>
          <p:cNvSpPr/>
          <p:nvPr/>
        </p:nvSpPr>
        <p:spPr>
          <a:xfrm>
            <a:off x="1524000" y="509443"/>
            <a:ext cx="4572000" cy="5157821"/>
          </a:xfrm>
          <a:prstGeom prst="rect">
            <a:avLst/>
          </a:prstGeom>
          <a:solidFill>
            <a:srgbClr val="002855">
              <a:alpha val="69804"/>
            </a:srgb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B2BDCF"/>
              </a:solidFill>
            </a:endParaRPr>
          </a:p>
        </p:txBody>
      </p:sp>
      <p:sp>
        <p:nvSpPr>
          <p:cNvPr id="2" name="Rectangle 1"/>
          <p:cNvSpPr/>
          <p:nvPr/>
        </p:nvSpPr>
        <p:spPr>
          <a:xfrm>
            <a:off x="1828800" y="2028714"/>
            <a:ext cx="4114800" cy="2554545"/>
          </a:xfrm>
          <a:prstGeom prst="rect">
            <a:avLst/>
          </a:prstGeom>
        </p:spPr>
        <p:txBody>
          <a:bodyPr wrap="square">
            <a:spAutoFit/>
          </a:bodyPr>
          <a:lstStyle/>
          <a:p>
            <a:r>
              <a:rPr lang="en-US" sz="2000" dirty="0">
                <a:solidFill>
                  <a:srgbClr val="B1B3B3">
                    <a:lumMod val="20000"/>
                    <a:lumOff val="80000"/>
                  </a:srgbClr>
                </a:solidFill>
                <a:latin typeface="Helvetica"/>
              </a:rPr>
              <a:t>More than half of our graduate programs are organized as interdisciplinary graduate groups, giving students and faculty alike the freedom to explore interests across disciplines, engage in various areas of research, and reach new heights of knowledge.</a:t>
            </a:r>
          </a:p>
        </p:txBody>
      </p:sp>
      <p:sp>
        <p:nvSpPr>
          <p:cNvPr id="23" name="Text Placeholder 19"/>
          <p:cNvSpPr txBox="1">
            <a:spLocks/>
          </p:cNvSpPr>
          <p:nvPr/>
        </p:nvSpPr>
        <p:spPr>
          <a:xfrm>
            <a:off x="1888218" y="1650565"/>
            <a:ext cx="3318076" cy="273050"/>
          </a:xfrm>
          <a:prstGeom prst="rect">
            <a:avLst/>
          </a:prstGeom>
        </p:spPr>
        <p:txBody>
          <a:bodyPr vert="horz" lIns="91440" tIns="45720" rIns="91440" bIns="45720" rtlCol="0" anchor="ctr">
            <a:noAutofit/>
          </a:bodyPr>
          <a:lstStyle>
            <a:defPPr>
              <a:defRPr lang="en-US"/>
            </a:defPPr>
            <a:lvl1pPr marL="0" indent="0" algn="l" defTabSz="914400" rtl="0" eaLnBrk="1" latinLnBrk="0" hangingPunct="1">
              <a:buNone/>
              <a:defRPr sz="2800" b="1"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B1B3B3"/>
                </a:solidFill>
              </a:rPr>
              <a:t>GRADUATE GROUPS</a:t>
            </a:r>
          </a:p>
        </p:txBody>
      </p:sp>
      <p:sp>
        <p:nvSpPr>
          <p:cNvPr id="4" name="Content Placeholder 2">
            <a:extLst>
              <a:ext uri="{FF2B5EF4-FFF2-40B4-BE49-F238E27FC236}">
                <a16:creationId xmlns:a16="http://schemas.microsoft.com/office/drawing/2014/main" id="{94CBE67B-4464-4841-B68E-429621E27C1D}"/>
              </a:ext>
            </a:extLst>
          </p:cNvPr>
          <p:cNvSpPr txBox="1">
            <a:spLocks/>
          </p:cNvSpPr>
          <p:nvPr/>
        </p:nvSpPr>
        <p:spPr bwMode="auto">
          <a:xfrm>
            <a:off x="1674741" y="5946440"/>
            <a:ext cx="8756591" cy="45794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har char="•"/>
              <a:defRPr sz="2000" b="1">
                <a:solidFill>
                  <a:srgbClr val="002062"/>
                </a:solidFill>
                <a:latin typeface="Lucida Sans"/>
                <a:ea typeface="+mn-ea"/>
                <a:cs typeface="Lucida Sans"/>
              </a:defRPr>
            </a:lvl1pPr>
            <a:lvl2pPr marL="742950" indent="-28575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2pPr>
            <a:lvl3pPr marL="11430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3pPr>
            <a:lvl4pPr marL="16002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4pPr>
            <a:lvl5pPr marL="2057400" indent="-228600" algn="l" rtl="0" eaLnBrk="1" fontAlgn="base" hangingPunct="1">
              <a:spcBef>
                <a:spcPct val="20000"/>
              </a:spcBef>
              <a:spcAft>
                <a:spcPct val="0"/>
              </a:spcAft>
              <a:buChar char="•"/>
              <a:defRPr sz="1600" b="1">
                <a:solidFill>
                  <a:srgbClr val="002062"/>
                </a:solidFill>
                <a:latin typeface="Lucida Sans"/>
                <a:ea typeface="ＭＳ Ｐゴシック" pitchFamily="-28" charset="-128"/>
                <a:cs typeface="Lucida Sans"/>
              </a:defRPr>
            </a:lvl5pPr>
            <a:lvl6pPr marL="2514600" indent="-228600" algn="l" rtl="0" eaLnBrk="1" fontAlgn="base" hangingPunct="1">
              <a:spcBef>
                <a:spcPct val="20000"/>
              </a:spcBef>
              <a:spcAft>
                <a:spcPct val="0"/>
              </a:spcAft>
              <a:buChar char="•"/>
              <a:defRPr sz="1600" b="1">
                <a:solidFill>
                  <a:srgbClr val="002062"/>
                </a:solidFill>
                <a:latin typeface="+mn-lt"/>
              </a:defRPr>
            </a:lvl6pPr>
            <a:lvl7pPr marL="2971800" indent="-228600" algn="l" rtl="0" eaLnBrk="1" fontAlgn="base" hangingPunct="1">
              <a:spcBef>
                <a:spcPct val="20000"/>
              </a:spcBef>
              <a:spcAft>
                <a:spcPct val="0"/>
              </a:spcAft>
              <a:buChar char="•"/>
              <a:defRPr sz="1600" b="1">
                <a:solidFill>
                  <a:srgbClr val="002062"/>
                </a:solidFill>
                <a:latin typeface="+mn-lt"/>
              </a:defRPr>
            </a:lvl7pPr>
            <a:lvl8pPr marL="3429000" indent="-228600" algn="l" rtl="0" eaLnBrk="1" fontAlgn="base" hangingPunct="1">
              <a:spcBef>
                <a:spcPct val="20000"/>
              </a:spcBef>
              <a:spcAft>
                <a:spcPct val="0"/>
              </a:spcAft>
              <a:buChar char="•"/>
              <a:defRPr sz="1600" b="1">
                <a:solidFill>
                  <a:srgbClr val="002062"/>
                </a:solidFill>
                <a:latin typeface="+mn-lt"/>
              </a:defRPr>
            </a:lvl8pPr>
            <a:lvl9pPr marL="3886200" indent="-228600" algn="l" rtl="0" eaLnBrk="1" fontAlgn="base" hangingPunct="1">
              <a:spcBef>
                <a:spcPct val="20000"/>
              </a:spcBef>
              <a:spcAft>
                <a:spcPct val="0"/>
              </a:spcAft>
              <a:buChar char="•"/>
              <a:defRPr sz="1600" b="1">
                <a:solidFill>
                  <a:srgbClr val="002062"/>
                </a:solidFill>
                <a:latin typeface="+mn-lt"/>
              </a:defRPr>
            </a:lvl9pPr>
          </a:lstStyle>
          <a:p>
            <a:pPr marL="0" lvl="1" indent="0" algn="ctr">
              <a:spcBef>
                <a:spcPts val="900"/>
              </a:spcBef>
              <a:buNone/>
            </a:pPr>
            <a:r>
              <a:rPr lang="en-US" sz="2400" kern="0" dirty="0">
                <a:solidFill>
                  <a:srgbClr val="5C0604"/>
                </a:solidFill>
                <a:latin typeface="+mj-lt"/>
              </a:rPr>
              <a:t>Check out Graduate Group Faculty from different research areas</a:t>
            </a:r>
          </a:p>
        </p:txBody>
      </p:sp>
    </p:spTree>
    <p:extLst>
      <p:ext uri="{BB962C8B-B14F-4D97-AF65-F5344CB8AC3E}">
        <p14:creationId xmlns:p14="http://schemas.microsoft.com/office/powerpoint/2010/main" val="352083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CF8EBA7-A8D7-44A7-8A49-A9999B8709D8}"/>
              </a:ext>
            </a:extLst>
          </p:cNvPr>
          <p:cNvGrpSpPr/>
          <p:nvPr/>
        </p:nvGrpSpPr>
        <p:grpSpPr>
          <a:xfrm>
            <a:off x="1880159" y="4573602"/>
            <a:ext cx="4215841" cy="1884607"/>
            <a:chOff x="836246" y="4355380"/>
            <a:chExt cx="4215841" cy="1884607"/>
          </a:xfrm>
        </p:grpSpPr>
        <p:sp>
          <p:nvSpPr>
            <p:cNvPr id="11" name="AutoShape 28" descr="Lockheed Martin Logo">
              <a:extLst>
                <a:ext uri="{FF2B5EF4-FFF2-40B4-BE49-F238E27FC236}">
                  <a16:creationId xmlns:a16="http://schemas.microsoft.com/office/drawing/2014/main" id="{1C091F86-B64C-4814-AC65-7CC933885705}"/>
                </a:ext>
              </a:extLst>
            </p:cNvPr>
            <p:cNvSpPr>
              <a:spLocks noChangeAspect="1" noChangeArrowheads="1"/>
            </p:cNvSpPr>
            <p:nvPr/>
          </p:nvSpPr>
          <p:spPr bwMode="auto">
            <a:xfrm>
              <a:off x="3051026" y="5460858"/>
              <a:ext cx="57080" cy="570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cs typeface="Calibri" panose="020F0502020204030204" pitchFamily="34" charset="0"/>
              </a:endParaRPr>
            </a:p>
          </p:txBody>
        </p:sp>
        <p:grpSp>
          <p:nvGrpSpPr>
            <p:cNvPr id="39" name="Group 38">
              <a:extLst>
                <a:ext uri="{FF2B5EF4-FFF2-40B4-BE49-F238E27FC236}">
                  <a16:creationId xmlns:a16="http://schemas.microsoft.com/office/drawing/2014/main" id="{0777D56C-E3F5-4503-B9E2-24F565107466}"/>
                </a:ext>
              </a:extLst>
            </p:cNvPr>
            <p:cNvGrpSpPr/>
            <p:nvPr/>
          </p:nvGrpSpPr>
          <p:grpSpPr>
            <a:xfrm>
              <a:off x="1629037" y="4355380"/>
              <a:ext cx="529514" cy="1654726"/>
              <a:chOff x="3468051" y="1704588"/>
              <a:chExt cx="1375766" cy="4299264"/>
            </a:xfrm>
          </p:grpSpPr>
          <p:pic>
            <p:nvPicPr>
              <p:cNvPr id="4" name="Picture 3">
                <a:extLst>
                  <a:ext uri="{FF2B5EF4-FFF2-40B4-BE49-F238E27FC236}">
                    <a16:creationId xmlns:a16="http://schemas.microsoft.com/office/drawing/2014/main" id="{28D45F09-EC62-48BC-BDEC-DC1B7C209DB3}"/>
                  </a:ext>
                </a:extLst>
              </p:cNvPr>
              <p:cNvPicPr>
                <a:picLocks noChangeAspect="1"/>
              </p:cNvPicPr>
              <p:nvPr/>
            </p:nvPicPr>
            <p:blipFill>
              <a:blip r:embed="rId3"/>
              <a:stretch>
                <a:fillRect/>
              </a:stretch>
            </p:blipFill>
            <p:spPr>
              <a:xfrm>
                <a:off x="3538380" y="5281466"/>
                <a:ext cx="1105694" cy="722386"/>
              </a:xfrm>
              <a:prstGeom prst="rect">
                <a:avLst/>
              </a:prstGeom>
            </p:spPr>
          </p:pic>
          <p:pic>
            <p:nvPicPr>
              <p:cNvPr id="5" name="Picture 4">
                <a:extLst>
                  <a:ext uri="{FF2B5EF4-FFF2-40B4-BE49-F238E27FC236}">
                    <a16:creationId xmlns:a16="http://schemas.microsoft.com/office/drawing/2014/main" id="{176D275B-1D9C-4E98-94CC-72E16F3FBEC0}"/>
                  </a:ext>
                </a:extLst>
              </p:cNvPr>
              <p:cNvPicPr>
                <a:picLocks noChangeAspect="1"/>
              </p:cNvPicPr>
              <p:nvPr/>
            </p:nvPicPr>
            <p:blipFill>
              <a:blip r:embed="rId4"/>
              <a:stretch>
                <a:fillRect/>
              </a:stretch>
            </p:blipFill>
            <p:spPr>
              <a:xfrm>
                <a:off x="3468051" y="2370816"/>
                <a:ext cx="1176023" cy="599248"/>
              </a:xfrm>
              <a:prstGeom prst="rect">
                <a:avLst/>
              </a:prstGeom>
            </p:spPr>
          </p:pic>
          <p:pic>
            <p:nvPicPr>
              <p:cNvPr id="7" name="Picture 10" descr="https://media.defense.gov/2018/Sep/26/2002045207/-1/-1/0/180926-F-F3456-001.JPG">
                <a:extLst>
                  <a:ext uri="{FF2B5EF4-FFF2-40B4-BE49-F238E27FC236}">
                    <a16:creationId xmlns:a16="http://schemas.microsoft.com/office/drawing/2014/main" id="{082A4316-D0CA-4A0E-AABA-84D3FF72FA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8379" y="3197612"/>
                <a:ext cx="1002897" cy="1002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4" descr="Army Research Office History – DEVCOM Army Research Laboratory">
                <a:extLst>
                  <a:ext uri="{FF2B5EF4-FFF2-40B4-BE49-F238E27FC236}">
                    <a16:creationId xmlns:a16="http://schemas.microsoft.com/office/drawing/2014/main" id="{359E4A2A-0691-4D80-8D23-9ADFE476F3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296" y="4428057"/>
                <a:ext cx="625861" cy="62586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D2CB825-FD80-4588-AE70-595997CA4F65}"/>
                  </a:ext>
                </a:extLst>
              </p:cNvPr>
              <p:cNvSpPr txBox="1"/>
              <p:nvPr/>
            </p:nvSpPr>
            <p:spPr>
              <a:xfrm>
                <a:off x="3481070" y="1704588"/>
                <a:ext cx="1362747" cy="559761"/>
              </a:xfrm>
              <a:prstGeom prst="rect">
                <a:avLst/>
              </a:prstGeom>
              <a:noFill/>
            </p:spPr>
            <p:txBody>
              <a:bodyPr wrap="none" rtlCol="0">
                <a:spAutoFit/>
              </a:bodyPr>
              <a:lstStyle/>
              <a:p>
                <a:r>
                  <a:rPr lang="en-US" sz="800" b="1" i="1" dirty="0">
                    <a:latin typeface="Calibri" panose="020F0502020204030204" pitchFamily="34" charset="0"/>
                    <a:cs typeface="Calibri" panose="020F0502020204030204" pitchFamily="34" charset="0"/>
                  </a:rPr>
                  <a:t>Defense</a:t>
                </a:r>
              </a:p>
            </p:txBody>
          </p:sp>
        </p:grpSp>
        <p:grpSp>
          <p:nvGrpSpPr>
            <p:cNvPr id="37" name="Group 36">
              <a:extLst>
                <a:ext uri="{FF2B5EF4-FFF2-40B4-BE49-F238E27FC236}">
                  <a16:creationId xmlns:a16="http://schemas.microsoft.com/office/drawing/2014/main" id="{A9CF2798-E24D-4240-9AD7-1F234CD9E6F5}"/>
                </a:ext>
              </a:extLst>
            </p:cNvPr>
            <p:cNvGrpSpPr/>
            <p:nvPr/>
          </p:nvGrpSpPr>
          <p:grpSpPr>
            <a:xfrm>
              <a:off x="836246" y="4355380"/>
              <a:ext cx="592740" cy="1482714"/>
              <a:chOff x="1659950" y="1704588"/>
              <a:chExt cx="1540041" cy="3852348"/>
            </a:xfrm>
          </p:grpSpPr>
          <p:pic>
            <p:nvPicPr>
              <p:cNvPr id="3" name="Picture 2">
                <a:extLst>
                  <a:ext uri="{FF2B5EF4-FFF2-40B4-BE49-F238E27FC236}">
                    <a16:creationId xmlns:a16="http://schemas.microsoft.com/office/drawing/2014/main" id="{530C8014-6477-469F-B1FE-5F92376E6332}"/>
                  </a:ext>
                </a:extLst>
              </p:cNvPr>
              <p:cNvPicPr>
                <a:picLocks noChangeAspect="1"/>
              </p:cNvPicPr>
              <p:nvPr/>
            </p:nvPicPr>
            <p:blipFill>
              <a:blip r:embed="rId7"/>
              <a:stretch>
                <a:fillRect/>
              </a:stretch>
            </p:blipFill>
            <p:spPr>
              <a:xfrm>
                <a:off x="1678049" y="2246319"/>
                <a:ext cx="1231248" cy="1231248"/>
              </a:xfrm>
              <a:prstGeom prst="rect">
                <a:avLst/>
              </a:prstGeom>
            </p:spPr>
          </p:pic>
          <p:pic>
            <p:nvPicPr>
              <p:cNvPr id="6" name="Picture 5">
                <a:extLst>
                  <a:ext uri="{FF2B5EF4-FFF2-40B4-BE49-F238E27FC236}">
                    <a16:creationId xmlns:a16="http://schemas.microsoft.com/office/drawing/2014/main" id="{697E1583-E023-42BE-8B07-533905B20CCB}"/>
                  </a:ext>
                </a:extLst>
              </p:cNvPr>
              <p:cNvPicPr>
                <a:picLocks noChangeAspect="1"/>
              </p:cNvPicPr>
              <p:nvPr/>
            </p:nvPicPr>
            <p:blipFill>
              <a:blip r:embed="rId8"/>
              <a:stretch>
                <a:fillRect/>
              </a:stretch>
            </p:blipFill>
            <p:spPr>
              <a:xfrm>
                <a:off x="1659950" y="3664378"/>
                <a:ext cx="1085692" cy="1085692"/>
              </a:xfrm>
              <a:prstGeom prst="rect">
                <a:avLst/>
              </a:prstGeom>
            </p:spPr>
          </p:pic>
          <p:pic>
            <p:nvPicPr>
              <p:cNvPr id="18" name="Picture 40" descr="United States Department of Education - Wikipedia">
                <a:extLst>
                  <a:ext uri="{FF2B5EF4-FFF2-40B4-BE49-F238E27FC236}">
                    <a16:creationId xmlns:a16="http://schemas.microsoft.com/office/drawing/2014/main" id="{06C21027-58CC-43E4-A3D2-A7789CD357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9812" y="4936881"/>
                <a:ext cx="620055" cy="6200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0AFC7B93-AE8F-409A-8F30-A5AC1A189A64}"/>
                  </a:ext>
                </a:extLst>
              </p:cNvPr>
              <p:cNvSpPr txBox="1"/>
              <p:nvPr/>
            </p:nvSpPr>
            <p:spPr>
              <a:xfrm>
                <a:off x="1895550" y="1704588"/>
                <a:ext cx="1304441" cy="559761"/>
              </a:xfrm>
              <a:prstGeom prst="rect">
                <a:avLst/>
              </a:prstGeom>
              <a:noFill/>
            </p:spPr>
            <p:txBody>
              <a:bodyPr wrap="none" rtlCol="0">
                <a:spAutoFit/>
              </a:bodyPr>
              <a:lstStyle/>
              <a:p>
                <a:r>
                  <a:rPr lang="en-US" sz="800" b="1" i="1" dirty="0">
                    <a:latin typeface="Calibri" panose="020F0502020204030204" pitchFamily="34" charset="0"/>
                    <a:cs typeface="Calibri" panose="020F0502020204030204" pitchFamily="34" charset="0"/>
                  </a:rPr>
                  <a:t>Federal</a:t>
                </a:r>
              </a:p>
            </p:txBody>
          </p:sp>
        </p:grpSp>
        <p:grpSp>
          <p:nvGrpSpPr>
            <p:cNvPr id="40" name="Group 39">
              <a:extLst>
                <a:ext uri="{FF2B5EF4-FFF2-40B4-BE49-F238E27FC236}">
                  <a16:creationId xmlns:a16="http://schemas.microsoft.com/office/drawing/2014/main" id="{DE99F2E1-FC27-45DB-A2B6-B16A95DBE80D}"/>
                </a:ext>
              </a:extLst>
            </p:cNvPr>
            <p:cNvGrpSpPr/>
            <p:nvPr/>
          </p:nvGrpSpPr>
          <p:grpSpPr>
            <a:xfrm>
              <a:off x="2313091" y="4355380"/>
              <a:ext cx="824898" cy="1514470"/>
              <a:chOff x="4846901" y="1704586"/>
              <a:chExt cx="2143229" cy="3934857"/>
            </a:xfrm>
          </p:grpSpPr>
          <p:pic>
            <p:nvPicPr>
              <p:cNvPr id="8" name="Picture 12" descr="UCR Today: DOE logo">
                <a:extLst>
                  <a:ext uri="{FF2B5EF4-FFF2-40B4-BE49-F238E27FC236}">
                    <a16:creationId xmlns:a16="http://schemas.microsoft.com/office/drawing/2014/main" id="{43F8214B-2C88-4210-9804-9BF78D3665E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127" y="2246319"/>
                <a:ext cx="814492" cy="8066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File:Lawrence Livermore National Laboratory logo.svg - Wikimedia Commons">
                <a:extLst>
                  <a:ext uri="{FF2B5EF4-FFF2-40B4-BE49-F238E27FC236}">
                    <a16:creationId xmlns:a16="http://schemas.microsoft.com/office/drawing/2014/main" id="{04A15B8E-6B34-4337-B2AD-1C208D28832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46901" y="3178165"/>
                <a:ext cx="1826945" cy="3067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C95979E-A5E7-4019-999E-0909EA45849B}"/>
                  </a:ext>
                </a:extLst>
              </p:cNvPr>
              <p:cNvPicPr>
                <a:picLocks noChangeAspect="1"/>
              </p:cNvPicPr>
              <p:nvPr/>
            </p:nvPicPr>
            <p:blipFill>
              <a:blip r:embed="rId12"/>
              <a:stretch>
                <a:fillRect/>
              </a:stretch>
            </p:blipFill>
            <p:spPr>
              <a:xfrm>
                <a:off x="5407123" y="4010560"/>
                <a:ext cx="706501" cy="337458"/>
              </a:xfrm>
              <a:prstGeom prst="rect">
                <a:avLst/>
              </a:prstGeom>
            </p:spPr>
          </p:pic>
          <p:pic>
            <p:nvPicPr>
              <p:cNvPr id="14" name="Picture 36" descr="https://www.gazettenet.com/getattachment/c2db69d5-0338-444c-a4a7-2b58027e66cd/b6-nasa-logo-biz-072219-ph1">
                <a:extLst>
                  <a:ext uri="{FF2B5EF4-FFF2-40B4-BE49-F238E27FC236}">
                    <a16:creationId xmlns:a16="http://schemas.microsoft.com/office/drawing/2014/main" id="{7EB2BF62-9E3C-48EF-B687-4CD87CD4644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50346" y="5120134"/>
                <a:ext cx="620055" cy="51930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8" descr="Lawrence Berkeley National Laboratory logo">
                <a:extLst>
                  <a:ext uri="{FF2B5EF4-FFF2-40B4-BE49-F238E27FC236}">
                    <a16:creationId xmlns:a16="http://schemas.microsoft.com/office/drawing/2014/main" id="{DB745200-3309-44C4-9033-B7A52E0937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13713" y="4473214"/>
                <a:ext cx="693321" cy="5217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1053C48-23E8-40B7-8A10-1A85E4788EFE}"/>
                  </a:ext>
                </a:extLst>
              </p:cNvPr>
              <p:cNvPicPr>
                <a:picLocks noChangeAspect="1"/>
              </p:cNvPicPr>
              <p:nvPr/>
            </p:nvPicPr>
            <p:blipFill>
              <a:blip r:embed="rId15"/>
              <a:stretch>
                <a:fillRect/>
              </a:stretch>
            </p:blipFill>
            <p:spPr>
              <a:xfrm>
                <a:off x="5129749" y="3610074"/>
                <a:ext cx="1261248" cy="275290"/>
              </a:xfrm>
              <a:prstGeom prst="rect">
                <a:avLst/>
              </a:prstGeom>
            </p:spPr>
          </p:pic>
          <p:sp>
            <p:nvSpPr>
              <p:cNvPr id="29" name="TextBox 28">
                <a:extLst>
                  <a:ext uri="{FF2B5EF4-FFF2-40B4-BE49-F238E27FC236}">
                    <a16:creationId xmlns:a16="http://schemas.microsoft.com/office/drawing/2014/main" id="{FB43FFA1-0425-48DB-9489-4F368E2D89B6}"/>
                  </a:ext>
                </a:extLst>
              </p:cNvPr>
              <p:cNvSpPr txBox="1"/>
              <p:nvPr/>
            </p:nvSpPr>
            <p:spPr>
              <a:xfrm>
                <a:off x="4985989" y="1704586"/>
                <a:ext cx="2004141" cy="559761"/>
              </a:xfrm>
              <a:prstGeom prst="rect">
                <a:avLst/>
              </a:prstGeom>
              <a:noFill/>
            </p:spPr>
            <p:txBody>
              <a:bodyPr wrap="none" rtlCol="0">
                <a:spAutoFit/>
              </a:bodyPr>
              <a:lstStyle/>
              <a:p>
                <a:r>
                  <a:rPr lang="en-US" sz="800" b="1" i="1" dirty="0">
                    <a:latin typeface="Calibri" panose="020F0502020204030204" pitchFamily="34" charset="0"/>
                    <a:cs typeface="Calibri" panose="020F0502020204030204" pitchFamily="34" charset="0"/>
                  </a:rPr>
                  <a:t>National Labs</a:t>
                </a:r>
              </a:p>
            </p:txBody>
          </p:sp>
        </p:grpSp>
        <p:grpSp>
          <p:nvGrpSpPr>
            <p:cNvPr id="41" name="Group 40">
              <a:extLst>
                <a:ext uri="{FF2B5EF4-FFF2-40B4-BE49-F238E27FC236}">
                  <a16:creationId xmlns:a16="http://schemas.microsoft.com/office/drawing/2014/main" id="{720696EB-FE8B-44B3-9B87-84AAB726A151}"/>
                </a:ext>
              </a:extLst>
            </p:cNvPr>
            <p:cNvGrpSpPr/>
            <p:nvPr/>
          </p:nvGrpSpPr>
          <p:grpSpPr>
            <a:xfrm>
              <a:off x="3979312" y="4355380"/>
              <a:ext cx="1072775" cy="1884607"/>
              <a:chOff x="8973681" y="1607409"/>
              <a:chExt cx="2787254" cy="4896535"/>
            </a:xfrm>
          </p:grpSpPr>
          <p:pic>
            <p:nvPicPr>
              <p:cNvPr id="12" name="Picture 11">
                <a:extLst>
                  <a:ext uri="{FF2B5EF4-FFF2-40B4-BE49-F238E27FC236}">
                    <a16:creationId xmlns:a16="http://schemas.microsoft.com/office/drawing/2014/main" id="{8C5D4201-31B6-47D8-8505-BBF6CF830262}"/>
                  </a:ext>
                </a:extLst>
              </p:cNvPr>
              <p:cNvPicPr>
                <a:picLocks noChangeAspect="1"/>
              </p:cNvPicPr>
              <p:nvPr/>
            </p:nvPicPr>
            <p:blipFill>
              <a:blip r:embed="rId16"/>
              <a:stretch>
                <a:fillRect/>
              </a:stretch>
            </p:blipFill>
            <p:spPr>
              <a:xfrm>
                <a:off x="9250804" y="5228586"/>
                <a:ext cx="1180696" cy="312537"/>
              </a:xfrm>
              <a:prstGeom prst="rect">
                <a:avLst/>
              </a:prstGeom>
            </p:spPr>
          </p:pic>
          <p:pic>
            <p:nvPicPr>
              <p:cNvPr id="15" name="Picture 14">
                <a:extLst>
                  <a:ext uri="{FF2B5EF4-FFF2-40B4-BE49-F238E27FC236}">
                    <a16:creationId xmlns:a16="http://schemas.microsoft.com/office/drawing/2014/main" id="{53ECCF49-40FC-48FF-A4BB-47DF61F3ACF2}"/>
                  </a:ext>
                </a:extLst>
              </p:cNvPr>
              <p:cNvPicPr>
                <a:picLocks noChangeAspect="1"/>
              </p:cNvPicPr>
              <p:nvPr/>
            </p:nvPicPr>
            <p:blipFill>
              <a:blip r:embed="rId17"/>
              <a:stretch>
                <a:fillRect/>
              </a:stretch>
            </p:blipFill>
            <p:spPr>
              <a:xfrm>
                <a:off x="9338104" y="3639158"/>
                <a:ext cx="949384" cy="598242"/>
              </a:xfrm>
              <a:prstGeom prst="rect">
                <a:avLst/>
              </a:prstGeom>
            </p:spPr>
          </p:pic>
          <p:pic>
            <p:nvPicPr>
              <p:cNvPr id="16" name="Picture 15">
                <a:extLst>
                  <a:ext uri="{FF2B5EF4-FFF2-40B4-BE49-F238E27FC236}">
                    <a16:creationId xmlns:a16="http://schemas.microsoft.com/office/drawing/2014/main" id="{13D63B1D-512D-494A-8465-D36772699618}"/>
                  </a:ext>
                </a:extLst>
              </p:cNvPr>
              <p:cNvPicPr>
                <a:picLocks noChangeAspect="1"/>
              </p:cNvPicPr>
              <p:nvPr/>
            </p:nvPicPr>
            <p:blipFill>
              <a:blip r:embed="rId18"/>
              <a:stretch>
                <a:fillRect/>
              </a:stretch>
            </p:blipFill>
            <p:spPr>
              <a:xfrm>
                <a:off x="9334668" y="4655704"/>
                <a:ext cx="1187388" cy="502738"/>
              </a:xfrm>
              <a:prstGeom prst="rect">
                <a:avLst/>
              </a:prstGeom>
            </p:spPr>
          </p:pic>
          <p:pic>
            <p:nvPicPr>
              <p:cNvPr id="19" name="Picture 42" descr="Signature &amp; logo | Texas Instruments | TI.com">
                <a:extLst>
                  <a:ext uri="{FF2B5EF4-FFF2-40B4-BE49-F238E27FC236}">
                    <a16:creationId xmlns:a16="http://schemas.microsoft.com/office/drawing/2014/main" id="{037685C1-B902-4DA3-8F6A-BC8DBE6B75B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054386" y="1930489"/>
                <a:ext cx="1433424" cy="8063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0D1643D-AB2B-4DC6-B479-AD251BE51D29}"/>
                  </a:ext>
                </a:extLst>
              </p:cNvPr>
              <p:cNvPicPr>
                <a:picLocks noChangeAspect="1"/>
              </p:cNvPicPr>
              <p:nvPr/>
            </p:nvPicPr>
            <p:blipFill>
              <a:blip r:embed="rId20"/>
              <a:stretch>
                <a:fillRect/>
              </a:stretch>
            </p:blipFill>
            <p:spPr>
              <a:xfrm>
                <a:off x="9440745" y="4307544"/>
                <a:ext cx="904455" cy="278016"/>
              </a:xfrm>
              <a:prstGeom prst="rect">
                <a:avLst/>
              </a:prstGeom>
            </p:spPr>
          </p:pic>
          <p:pic>
            <p:nvPicPr>
              <p:cNvPr id="22" name="Picture 46" descr="File:Intel logo (2006).svg - Wikimedia Commons">
                <a:extLst>
                  <a:ext uri="{FF2B5EF4-FFF2-40B4-BE49-F238E27FC236}">
                    <a16:creationId xmlns:a16="http://schemas.microsoft.com/office/drawing/2014/main" id="{89102A85-5BDB-4256-B8D1-560D49BF9BF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372617" y="3118589"/>
                <a:ext cx="683063" cy="45042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943DFC7-988A-4ADA-A161-CC55145327AA}"/>
                  </a:ext>
                </a:extLst>
              </p:cNvPr>
              <p:cNvSpPr txBox="1"/>
              <p:nvPr/>
            </p:nvSpPr>
            <p:spPr>
              <a:xfrm>
                <a:off x="10885476" y="5726854"/>
                <a:ext cx="875459" cy="559761"/>
              </a:xfrm>
              <a:prstGeom prst="rect">
                <a:avLst/>
              </a:prstGeom>
              <a:noFill/>
            </p:spPr>
            <p:txBody>
              <a:bodyPr wrap="none" rtlCol="0">
                <a:spAutoFit/>
              </a:bodyPr>
              <a:lstStyle/>
              <a:p>
                <a:r>
                  <a:rPr lang="en-US" sz="800" dirty="0">
                    <a:latin typeface="Calibri" panose="020F0502020204030204" pitchFamily="34" charset="0"/>
                    <a:cs typeface="Calibri" panose="020F0502020204030204" pitchFamily="34" charset="0"/>
                  </a:rPr>
                  <a:t>Etc.</a:t>
                </a:r>
              </a:p>
            </p:txBody>
          </p:sp>
          <p:sp>
            <p:nvSpPr>
              <p:cNvPr id="31" name="TextBox 30">
                <a:extLst>
                  <a:ext uri="{FF2B5EF4-FFF2-40B4-BE49-F238E27FC236}">
                    <a16:creationId xmlns:a16="http://schemas.microsoft.com/office/drawing/2014/main" id="{7F7E016C-0F40-402F-9A86-69970258CE73}"/>
                  </a:ext>
                </a:extLst>
              </p:cNvPr>
              <p:cNvSpPr txBox="1"/>
              <p:nvPr/>
            </p:nvSpPr>
            <p:spPr>
              <a:xfrm>
                <a:off x="9334668" y="1607409"/>
                <a:ext cx="1477593" cy="559761"/>
              </a:xfrm>
              <a:prstGeom prst="rect">
                <a:avLst/>
              </a:prstGeom>
              <a:noFill/>
            </p:spPr>
            <p:txBody>
              <a:bodyPr wrap="square" rtlCol="0">
                <a:spAutoFit/>
              </a:bodyPr>
              <a:lstStyle/>
              <a:p>
                <a:r>
                  <a:rPr lang="en-US" sz="800" b="1" i="1" dirty="0">
                    <a:latin typeface="Calibri" panose="020F0502020204030204" pitchFamily="34" charset="0"/>
                    <a:cs typeface="Calibri" panose="020F0502020204030204" pitchFamily="34" charset="0"/>
                  </a:rPr>
                  <a:t>Industry</a:t>
                </a:r>
              </a:p>
            </p:txBody>
          </p:sp>
          <p:pic>
            <p:nvPicPr>
              <p:cNvPr id="32" name="Picture 31">
                <a:extLst>
                  <a:ext uri="{FF2B5EF4-FFF2-40B4-BE49-F238E27FC236}">
                    <a16:creationId xmlns:a16="http://schemas.microsoft.com/office/drawing/2014/main" id="{07CAA0D5-AB0E-48DB-8993-7BE76D6679E6}"/>
                  </a:ext>
                </a:extLst>
              </p:cNvPr>
              <p:cNvPicPr>
                <a:picLocks noChangeAspect="1"/>
              </p:cNvPicPr>
              <p:nvPr/>
            </p:nvPicPr>
            <p:blipFill>
              <a:blip r:embed="rId22"/>
              <a:stretch>
                <a:fillRect/>
              </a:stretch>
            </p:blipFill>
            <p:spPr>
              <a:xfrm>
                <a:off x="8973681" y="5611267"/>
                <a:ext cx="1838582" cy="457264"/>
              </a:xfrm>
              <a:prstGeom prst="rect">
                <a:avLst/>
              </a:prstGeom>
            </p:spPr>
          </p:pic>
          <p:pic>
            <p:nvPicPr>
              <p:cNvPr id="35" name="Picture 34">
                <a:extLst>
                  <a:ext uri="{FF2B5EF4-FFF2-40B4-BE49-F238E27FC236}">
                    <a16:creationId xmlns:a16="http://schemas.microsoft.com/office/drawing/2014/main" id="{98A189EF-2D33-4AF1-94FE-2B7760164697}"/>
                  </a:ext>
                </a:extLst>
              </p:cNvPr>
              <p:cNvPicPr>
                <a:picLocks noChangeAspect="1"/>
              </p:cNvPicPr>
              <p:nvPr/>
            </p:nvPicPr>
            <p:blipFill>
              <a:blip r:embed="rId23"/>
              <a:stretch>
                <a:fillRect/>
              </a:stretch>
            </p:blipFill>
            <p:spPr>
              <a:xfrm>
                <a:off x="9580592" y="6138672"/>
                <a:ext cx="721296" cy="365272"/>
              </a:xfrm>
              <a:prstGeom prst="rect">
                <a:avLst/>
              </a:prstGeom>
            </p:spPr>
          </p:pic>
          <p:pic>
            <p:nvPicPr>
              <p:cNvPr id="36" name="Picture 35">
                <a:extLst>
                  <a:ext uri="{FF2B5EF4-FFF2-40B4-BE49-F238E27FC236}">
                    <a16:creationId xmlns:a16="http://schemas.microsoft.com/office/drawing/2014/main" id="{51FF5D90-4212-46D5-B5DD-79D8364E27A5}"/>
                  </a:ext>
                </a:extLst>
              </p:cNvPr>
              <p:cNvPicPr>
                <a:picLocks noChangeAspect="1"/>
              </p:cNvPicPr>
              <p:nvPr/>
            </p:nvPicPr>
            <p:blipFill>
              <a:blip r:embed="rId24"/>
              <a:stretch>
                <a:fillRect/>
              </a:stretch>
            </p:blipFill>
            <p:spPr>
              <a:xfrm>
                <a:off x="9417967" y="2806934"/>
                <a:ext cx="1046546" cy="241511"/>
              </a:xfrm>
              <a:prstGeom prst="rect">
                <a:avLst/>
              </a:prstGeom>
            </p:spPr>
          </p:pic>
        </p:grpSp>
        <p:grpSp>
          <p:nvGrpSpPr>
            <p:cNvPr id="42" name="Group 41">
              <a:extLst>
                <a:ext uri="{FF2B5EF4-FFF2-40B4-BE49-F238E27FC236}">
                  <a16:creationId xmlns:a16="http://schemas.microsoft.com/office/drawing/2014/main" id="{21D1BECF-01DD-4FE6-A12B-16D31A627AB7}"/>
                </a:ext>
              </a:extLst>
            </p:cNvPr>
            <p:cNvGrpSpPr/>
            <p:nvPr/>
          </p:nvGrpSpPr>
          <p:grpSpPr>
            <a:xfrm>
              <a:off x="3222969" y="4355380"/>
              <a:ext cx="742108" cy="1262037"/>
              <a:chOff x="7244700" y="1653316"/>
              <a:chExt cx="1928125" cy="3278990"/>
            </a:xfrm>
          </p:grpSpPr>
          <p:pic>
            <p:nvPicPr>
              <p:cNvPr id="1026" name="Picture 2" descr="https://www.ncfp.org/wp-content/uploads/2018/09/noyce-foundation.jpg">
                <a:extLst>
                  <a:ext uri="{FF2B5EF4-FFF2-40B4-BE49-F238E27FC236}">
                    <a16:creationId xmlns:a16="http://schemas.microsoft.com/office/drawing/2014/main" id="{B914EAD8-1C82-4EC1-91E2-C3B135FDD09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709543" y="3174150"/>
                <a:ext cx="580921" cy="58092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1A87FAD1-6921-4A77-91A8-E40B0105B4DE}"/>
                  </a:ext>
                </a:extLst>
              </p:cNvPr>
              <p:cNvPicPr>
                <a:picLocks noChangeAspect="1"/>
              </p:cNvPicPr>
              <p:nvPr/>
            </p:nvPicPr>
            <p:blipFill>
              <a:blip r:embed="rId26"/>
              <a:stretch>
                <a:fillRect/>
              </a:stretch>
            </p:blipFill>
            <p:spPr>
              <a:xfrm>
                <a:off x="7244700" y="2147292"/>
                <a:ext cx="1510606" cy="485307"/>
              </a:xfrm>
              <a:prstGeom prst="rect">
                <a:avLst/>
              </a:prstGeom>
            </p:spPr>
          </p:pic>
          <p:pic>
            <p:nvPicPr>
              <p:cNvPr id="34" name="Picture 33">
                <a:extLst>
                  <a:ext uri="{FF2B5EF4-FFF2-40B4-BE49-F238E27FC236}">
                    <a16:creationId xmlns:a16="http://schemas.microsoft.com/office/drawing/2014/main" id="{DB146F2D-CEF4-4898-861C-7F983551C598}"/>
                  </a:ext>
                </a:extLst>
              </p:cNvPr>
              <p:cNvPicPr>
                <a:picLocks noChangeAspect="1"/>
              </p:cNvPicPr>
              <p:nvPr/>
            </p:nvPicPr>
            <p:blipFill>
              <a:blip r:embed="rId27"/>
              <a:stretch>
                <a:fillRect/>
              </a:stretch>
            </p:blipFill>
            <p:spPr>
              <a:xfrm>
                <a:off x="7384825" y="4296621"/>
                <a:ext cx="1230357" cy="635685"/>
              </a:xfrm>
              <a:prstGeom prst="rect">
                <a:avLst/>
              </a:prstGeom>
            </p:spPr>
          </p:pic>
          <p:sp>
            <p:nvSpPr>
              <p:cNvPr id="38" name="TextBox 37">
                <a:extLst>
                  <a:ext uri="{FF2B5EF4-FFF2-40B4-BE49-F238E27FC236}">
                    <a16:creationId xmlns:a16="http://schemas.microsoft.com/office/drawing/2014/main" id="{F453268A-5EEE-4FCE-9646-78567808D935}"/>
                  </a:ext>
                </a:extLst>
              </p:cNvPr>
              <p:cNvSpPr txBox="1"/>
              <p:nvPr/>
            </p:nvSpPr>
            <p:spPr>
              <a:xfrm>
                <a:off x="7318621" y="1653316"/>
                <a:ext cx="1854204" cy="559761"/>
              </a:xfrm>
              <a:prstGeom prst="rect">
                <a:avLst/>
              </a:prstGeom>
              <a:noFill/>
            </p:spPr>
            <p:txBody>
              <a:bodyPr wrap="none" rtlCol="0">
                <a:spAutoFit/>
              </a:bodyPr>
              <a:lstStyle/>
              <a:p>
                <a:r>
                  <a:rPr lang="en-US" sz="800" b="1" i="1" dirty="0">
                    <a:latin typeface="Calibri" panose="020F0502020204030204" pitchFamily="34" charset="0"/>
                    <a:cs typeface="Calibri" panose="020F0502020204030204" pitchFamily="34" charset="0"/>
                  </a:rPr>
                  <a:t>Foundations</a:t>
                </a:r>
              </a:p>
            </p:txBody>
          </p:sp>
        </p:grpSp>
      </p:grpSp>
      <p:pic>
        <p:nvPicPr>
          <p:cNvPr id="45" name="Picture 44">
            <a:extLst>
              <a:ext uri="{FF2B5EF4-FFF2-40B4-BE49-F238E27FC236}">
                <a16:creationId xmlns:a16="http://schemas.microsoft.com/office/drawing/2014/main" id="{7C9E20F3-781A-44E8-A6CD-93F7E7C5939F}"/>
              </a:ext>
            </a:extLst>
          </p:cNvPr>
          <p:cNvPicPr>
            <a:picLocks noChangeAspect="1"/>
          </p:cNvPicPr>
          <p:nvPr/>
        </p:nvPicPr>
        <p:blipFill>
          <a:blip r:embed="rId28"/>
          <a:stretch>
            <a:fillRect/>
          </a:stretch>
        </p:blipFill>
        <p:spPr>
          <a:xfrm>
            <a:off x="5772971" y="1715136"/>
            <a:ext cx="5682715" cy="3592721"/>
          </a:xfrm>
          <a:prstGeom prst="rect">
            <a:avLst/>
          </a:prstGeom>
        </p:spPr>
      </p:pic>
      <p:pic>
        <p:nvPicPr>
          <p:cNvPr id="48" name="Picture 47">
            <a:extLst>
              <a:ext uri="{FF2B5EF4-FFF2-40B4-BE49-F238E27FC236}">
                <a16:creationId xmlns:a16="http://schemas.microsoft.com/office/drawing/2014/main" id="{B9CEE238-E273-479B-85C2-47C30FF315DA}"/>
              </a:ext>
            </a:extLst>
          </p:cNvPr>
          <p:cNvPicPr>
            <a:picLocks noChangeAspect="1"/>
          </p:cNvPicPr>
          <p:nvPr/>
        </p:nvPicPr>
        <p:blipFill>
          <a:blip r:embed="rId29"/>
          <a:stretch>
            <a:fillRect/>
          </a:stretch>
        </p:blipFill>
        <p:spPr>
          <a:xfrm>
            <a:off x="10265879" y="6211129"/>
            <a:ext cx="1268487" cy="400969"/>
          </a:xfrm>
          <a:prstGeom prst="rect">
            <a:avLst/>
          </a:prstGeom>
        </p:spPr>
      </p:pic>
      <p:sp>
        <p:nvSpPr>
          <p:cNvPr id="49" name="TextBox 48">
            <a:extLst>
              <a:ext uri="{FF2B5EF4-FFF2-40B4-BE49-F238E27FC236}">
                <a16:creationId xmlns:a16="http://schemas.microsoft.com/office/drawing/2014/main" id="{101797F1-640E-4C71-93A5-F772EEA2E89E}"/>
              </a:ext>
            </a:extLst>
          </p:cNvPr>
          <p:cNvSpPr txBox="1"/>
          <p:nvPr/>
        </p:nvSpPr>
        <p:spPr>
          <a:xfrm>
            <a:off x="4530971" y="475208"/>
            <a:ext cx="2244525" cy="523220"/>
          </a:xfrm>
          <a:prstGeom prst="rect">
            <a:avLst/>
          </a:prstGeom>
          <a:solidFill>
            <a:schemeClr val="bg1"/>
          </a:solidFill>
        </p:spPr>
        <p:txBody>
          <a:bodyPr wrap="none" rtlCol="0">
            <a:spAutoFit/>
          </a:bodyPr>
          <a:lstStyle/>
          <a:p>
            <a:r>
              <a:rPr lang="en-US" sz="2800" b="1" dirty="0">
                <a:latin typeface="Calibri" panose="020F0502020204030204" pitchFamily="34" charset="0"/>
                <a:cs typeface="Calibri" panose="020F0502020204030204" pitchFamily="34" charset="0"/>
              </a:rPr>
              <a:t>ECE Research</a:t>
            </a:r>
          </a:p>
        </p:txBody>
      </p:sp>
      <p:grpSp>
        <p:nvGrpSpPr>
          <p:cNvPr id="47" name="Group 46">
            <a:extLst>
              <a:ext uri="{FF2B5EF4-FFF2-40B4-BE49-F238E27FC236}">
                <a16:creationId xmlns:a16="http://schemas.microsoft.com/office/drawing/2014/main" id="{5CB1D80C-CE72-42ED-9A6A-6B71CF281F82}"/>
              </a:ext>
            </a:extLst>
          </p:cNvPr>
          <p:cNvGrpSpPr/>
          <p:nvPr/>
        </p:nvGrpSpPr>
        <p:grpSpPr>
          <a:xfrm>
            <a:off x="365838" y="1112236"/>
            <a:ext cx="4191749" cy="2935827"/>
            <a:chOff x="4214024" y="2135101"/>
            <a:chExt cx="3779520" cy="3012570"/>
          </a:xfrm>
        </p:grpSpPr>
        <p:pic>
          <p:nvPicPr>
            <p:cNvPr id="50" name="Picture 49">
              <a:extLst>
                <a:ext uri="{FF2B5EF4-FFF2-40B4-BE49-F238E27FC236}">
                  <a16:creationId xmlns:a16="http://schemas.microsoft.com/office/drawing/2014/main" id="{283F9362-28F3-4EF6-8E51-9233E7817688}"/>
                </a:ext>
              </a:extLst>
            </p:cNvPr>
            <p:cNvPicPr>
              <a:picLocks noChangeAspect="1"/>
            </p:cNvPicPr>
            <p:nvPr/>
          </p:nvPicPr>
          <p:blipFill>
            <a:blip r:embed="rId30"/>
            <a:stretch>
              <a:fillRect/>
            </a:stretch>
          </p:blipFill>
          <p:spPr>
            <a:xfrm>
              <a:off x="6642865" y="2135101"/>
              <a:ext cx="1311521" cy="1363335"/>
            </a:xfrm>
            <a:prstGeom prst="rect">
              <a:avLst/>
            </a:prstGeom>
          </p:spPr>
        </p:pic>
        <p:sp>
          <p:nvSpPr>
            <p:cNvPr id="51" name="TextBox 50">
              <a:extLst>
                <a:ext uri="{FF2B5EF4-FFF2-40B4-BE49-F238E27FC236}">
                  <a16:creationId xmlns:a16="http://schemas.microsoft.com/office/drawing/2014/main" id="{6EC2829D-861F-4371-B56F-631BBA4B917F}"/>
                </a:ext>
              </a:extLst>
            </p:cNvPr>
            <p:cNvSpPr txBox="1"/>
            <p:nvPr/>
          </p:nvSpPr>
          <p:spPr>
            <a:xfrm>
              <a:off x="6960079" y="3464795"/>
              <a:ext cx="338546" cy="144759"/>
            </a:xfrm>
            <a:prstGeom prst="rect">
              <a:avLst/>
            </a:prstGeom>
            <a:noFill/>
          </p:spPr>
          <p:txBody>
            <a:bodyPr wrap="none" rtlCol="0">
              <a:spAutoFit/>
            </a:bodyPr>
            <a:lstStyle/>
            <a:p>
              <a:r>
                <a:rPr lang="en-US" sz="1000" dirty="0"/>
                <a:t>11 faculty</a:t>
              </a:r>
            </a:p>
          </p:txBody>
        </p:sp>
        <p:pic>
          <p:nvPicPr>
            <p:cNvPr id="52" name="Picture 51">
              <a:extLst>
                <a:ext uri="{FF2B5EF4-FFF2-40B4-BE49-F238E27FC236}">
                  <a16:creationId xmlns:a16="http://schemas.microsoft.com/office/drawing/2014/main" id="{BCF9F64C-55ED-4815-A5DC-63579A5F9BE0}"/>
                </a:ext>
              </a:extLst>
            </p:cNvPr>
            <p:cNvPicPr>
              <a:picLocks noChangeAspect="1"/>
            </p:cNvPicPr>
            <p:nvPr/>
          </p:nvPicPr>
          <p:blipFill>
            <a:blip r:embed="rId31"/>
            <a:stretch>
              <a:fillRect/>
            </a:stretch>
          </p:blipFill>
          <p:spPr>
            <a:xfrm>
              <a:off x="6743904" y="3699769"/>
              <a:ext cx="1249640" cy="1305630"/>
            </a:xfrm>
            <a:prstGeom prst="rect">
              <a:avLst/>
            </a:prstGeom>
          </p:spPr>
        </p:pic>
        <p:sp>
          <p:nvSpPr>
            <p:cNvPr id="53" name="TextBox 52">
              <a:extLst>
                <a:ext uri="{FF2B5EF4-FFF2-40B4-BE49-F238E27FC236}">
                  <a16:creationId xmlns:a16="http://schemas.microsoft.com/office/drawing/2014/main" id="{8752B644-FEA4-4F05-A5B1-4AF333D432E4}"/>
                </a:ext>
              </a:extLst>
            </p:cNvPr>
            <p:cNvSpPr txBox="1"/>
            <p:nvPr/>
          </p:nvSpPr>
          <p:spPr>
            <a:xfrm>
              <a:off x="7100481" y="4991077"/>
              <a:ext cx="305822" cy="144759"/>
            </a:xfrm>
            <a:prstGeom prst="rect">
              <a:avLst/>
            </a:prstGeom>
            <a:noFill/>
          </p:spPr>
          <p:txBody>
            <a:bodyPr wrap="none" rtlCol="0">
              <a:spAutoFit/>
            </a:bodyPr>
            <a:lstStyle/>
            <a:p>
              <a:r>
                <a:rPr lang="en-US" sz="1000" dirty="0"/>
                <a:t>9 faculty</a:t>
              </a:r>
            </a:p>
          </p:txBody>
        </p:sp>
        <p:sp>
          <p:nvSpPr>
            <p:cNvPr id="54" name="TextBox 53">
              <a:extLst>
                <a:ext uri="{FF2B5EF4-FFF2-40B4-BE49-F238E27FC236}">
                  <a16:creationId xmlns:a16="http://schemas.microsoft.com/office/drawing/2014/main" id="{B65CE876-85D8-4D75-8B6F-531E7E025B9C}"/>
                </a:ext>
              </a:extLst>
            </p:cNvPr>
            <p:cNvSpPr txBox="1"/>
            <p:nvPr/>
          </p:nvSpPr>
          <p:spPr>
            <a:xfrm>
              <a:off x="4468739" y="4991077"/>
              <a:ext cx="338546" cy="144759"/>
            </a:xfrm>
            <a:prstGeom prst="rect">
              <a:avLst/>
            </a:prstGeom>
            <a:noFill/>
          </p:spPr>
          <p:txBody>
            <a:bodyPr wrap="none" rtlCol="0">
              <a:spAutoFit/>
            </a:bodyPr>
            <a:lstStyle/>
            <a:p>
              <a:r>
                <a:rPr lang="en-US" sz="1000" dirty="0"/>
                <a:t>11 faculty</a:t>
              </a:r>
            </a:p>
          </p:txBody>
        </p:sp>
        <p:pic>
          <p:nvPicPr>
            <p:cNvPr id="55" name="Picture 54">
              <a:extLst>
                <a:ext uri="{FF2B5EF4-FFF2-40B4-BE49-F238E27FC236}">
                  <a16:creationId xmlns:a16="http://schemas.microsoft.com/office/drawing/2014/main" id="{3028D637-9C9A-4FEA-8D1B-3DA164BC7BE2}"/>
                </a:ext>
              </a:extLst>
            </p:cNvPr>
            <p:cNvPicPr>
              <a:picLocks noChangeAspect="1"/>
            </p:cNvPicPr>
            <p:nvPr/>
          </p:nvPicPr>
          <p:blipFill>
            <a:blip r:embed="rId32"/>
            <a:stretch>
              <a:fillRect/>
            </a:stretch>
          </p:blipFill>
          <p:spPr>
            <a:xfrm>
              <a:off x="4235626" y="3746594"/>
              <a:ext cx="1253024" cy="1211979"/>
            </a:xfrm>
            <a:prstGeom prst="rect">
              <a:avLst/>
            </a:prstGeom>
          </p:spPr>
        </p:pic>
        <p:sp>
          <p:nvSpPr>
            <p:cNvPr id="56" name="TextBox 55">
              <a:extLst>
                <a:ext uri="{FF2B5EF4-FFF2-40B4-BE49-F238E27FC236}">
                  <a16:creationId xmlns:a16="http://schemas.microsoft.com/office/drawing/2014/main" id="{1BD1133C-11BE-448D-ABFE-6609DA05C9C1}"/>
                </a:ext>
              </a:extLst>
            </p:cNvPr>
            <p:cNvSpPr txBox="1"/>
            <p:nvPr/>
          </p:nvSpPr>
          <p:spPr>
            <a:xfrm>
              <a:off x="4537143" y="3458960"/>
              <a:ext cx="305822" cy="144759"/>
            </a:xfrm>
            <a:prstGeom prst="rect">
              <a:avLst/>
            </a:prstGeom>
            <a:noFill/>
          </p:spPr>
          <p:txBody>
            <a:bodyPr wrap="none" rtlCol="0">
              <a:spAutoFit/>
            </a:bodyPr>
            <a:lstStyle/>
            <a:p>
              <a:r>
                <a:rPr lang="en-US" sz="1000" dirty="0"/>
                <a:t>9 faculty</a:t>
              </a:r>
            </a:p>
          </p:txBody>
        </p:sp>
        <p:pic>
          <p:nvPicPr>
            <p:cNvPr id="57" name="Picture 56">
              <a:extLst>
                <a:ext uri="{FF2B5EF4-FFF2-40B4-BE49-F238E27FC236}">
                  <a16:creationId xmlns:a16="http://schemas.microsoft.com/office/drawing/2014/main" id="{8026F3A0-7C6F-4CF7-8C22-25ED0F67D838}"/>
                </a:ext>
              </a:extLst>
            </p:cNvPr>
            <p:cNvPicPr>
              <a:picLocks noChangeAspect="1"/>
            </p:cNvPicPr>
            <p:nvPr/>
          </p:nvPicPr>
          <p:blipFill>
            <a:blip r:embed="rId33"/>
            <a:stretch>
              <a:fillRect/>
            </a:stretch>
          </p:blipFill>
          <p:spPr>
            <a:xfrm>
              <a:off x="4214024" y="2200035"/>
              <a:ext cx="1337521" cy="1298401"/>
            </a:xfrm>
            <a:prstGeom prst="rect">
              <a:avLst/>
            </a:prstGeom>
          </p:spPr>
        </p:pic>
        <p:sp>
          <p:nvSpPr>
            <p:cNvPr id="58" name="TextBox 57">
              <a:extLst>
                <a:ext uri="{FF2B5EF4-FFF2-40B4-BE49-F238E27FC236}">
                  <a16:creationId xmlns:a16="http://schemas.microsoft.com/office/drawing/2014/main" id="{D3256762-C41E-443F-8FF5-B0B2C89BEB7F}"/>
                </a:ext>
              </a:extLst>
            </p:cNvPr>
            <p:cNvSpPr txBox="1"/>
            <p:nvPr/>
          </p:nvSpPr>
          <p:spPr>
            <a:xfrm>
              <a:off x="5723013" y="5002912"/>
              <a:ext cx="338546" cy="144759"/>
            </a:xfrm>
            <a:prstGeom prst="rect">
              <a:avLst/>
            </a:prstGeom>
            <a:noFill/>
          </p:spPr>
          <p:txBody>
            <a:bodyPr wrap="none" rtlCol="0">
              <a:spAutoFit/>
            </a:bodyPr>
            <a:lstStyle/>
            <a:p>
              <a:r>
                <a:rPr lang="en-US" sz="1000" dirty="0"/>
                <a:t>13 faculty</a:t>
              </a:r>
            </a:p>
          </p:txBody>
        </p:sp>
        <p:pic>
          <p:nvPicPr>
            <p:cNvPr id="59" name="Picture 58">
              <a:extLst>
                <a:ext uri="{FF2B5EF4-FFF2-40B4-BE49-F238E27FC236}">
                  <a16:creationId xmlns:a16="http://schemas.microsoft.com/office/drawing/2014/main" id="{7F99011D-F8AF-41A6-9B8A-791A98500FBE}"/>
                </a:ext>
              </a:extLst>
            </p:cNvPr>
            <p:cNvPicPr>
              <a:picLocks noChangeAspect="1"/>
            </p:cNvPicPr>
            <p:nvPr/>
          </p:nvPicPr>
          <p:blipFill>
            <a:blip r:embed="rId34"/>
            <a:stretch>
              <a:fillRect/>
            </a:stretch>
          </p:blipFill>
          <p:spPr>
            <a:xfrm>
              <a:off x="5530423" y="3720204"/>
              <a:ext cx="1129935" cy="1264760"/>
            </a:xfrm>
            <a:prstGeom prst="rect">
              <a:avLst/>
            </a:prstGeom>
          </p:spPr>
        </p:pic>
        <p:sp>
          <p:nvSpPr>
            <p:cNvPr id="60" name="TextBox 59">
              <a:extLst>
                <a:ext uri="{FF2B5EF4-FFF2-40B4-BE49-F238E27FC236}">
                  <a16:creationId xmlns:a16="http://schemas.microsoft.com/office/drawing/2014/main" id="{9F2F9374-B739-4868-BEDB-235AB28D7647}"/>
                </a:ext>
              </a:extLst>
            </p:cNvPr>
            <p:cNvSpPr txBox="1"/>
            <p:nvPr/>
          </p:nvSpPr>
          <p:spPr>
            <a:xfrm>
              <a:off x="5773119" y="3456520"/>
              <a:ext cx="305822" cy="144759"/>
            </a:xfrm>
            <a:prstGeom prst="rect">
              <a:avLst/>
            </a:prstGeom>
            <a:noFill/>
          </p:spPr>
          <p:txBody>
            <a:bodyPr wrap="none" rtlCol="0">
              <a:spAutoFit/>
            </a:bodyPr>
            <a:lstStyle/>
            <a:p>
              <a:r>
                <a:rPr lang="en-US" sz="1000" dirty="0"/>
                <a:t>6 faculty</a:t>
              </a:r>
            </a:p>
          </p:txBody>
        </p:sp>
        <p:pic>
          <p:nvPicPr>
            <p:cNvPr id="61" name="Picture 60">
              <a:extLst>
                <a:ext uri="{FF2B5EF4-FFF2-40B4-BE49-F238E27FC236}">
                  <a16:creationId xmlns:a16="http://schemas.microsoft.com/office/drawing/2014/main" id="{EEC8B399-3E64-4675-BD89-748304C69A8A}"/>
                </a:ext>
              </a:extLst>
            </p:cNvPr>
            <p:cNvPicPr>
              <a:picLocks noChangeAspect="1"/>
            </p:cNvPicPr>
            <p:nvPr/>
          </p:nvPicPr>
          <p:blipFill>
            <a:blip r:embed="rId35"/>
            <a:stretch>
              <a:fillRect/>
            </a:stretch>
          </p:blipFill>
          <p:spPr>
            <a:xfrm>
              <a:off x="5505933" y="2200035"/>
              <a:ext cx="1164430" cy="1264760"/>
            </a:xfrm>
            <a:prstGeom prst="rect">
              <a:avLst/>
            </a:prstGeom>
          </p:spPr>
        </p:pic>
      </p:grpSp>
      <p:sp>
        <p:nvSpPr>
          <p:cNvPr id="2" name="TextBox 1">
            <a:extLst>
              <a:ext uri="{FF2B5EF4-FFF2-40B4-BE49-F238E27FC236}">
                <a16:creationId xmlns:a16="http://schemas.microsoft.com/office/drawing/2014/main" id="{1DF69D60-FA8B-41FC-A00F-9AEA9869C155}"/>
              </a:ext>
            </a:extLst>
          </p:cNvPr>
          <p:cNvSpPr txBox="1"/>
          <p:nvPr/>
        </p:nvSpPr>
        <p:spPr>
          <a:xfrm>
            <a:off x="9153784" y="5471485"/>
            <a:ext cx="1382110" cy="307777"/>
          </a:xfrm>
          <a:prstGeom prst="rect">
            <a:avLst/>
          </a:prstGeom>
          <a:noFill/>
        </p:spPr>
        <p:txBody>
          <a:bodyPr wrap="none" rtlCol="0">
            <a:spAutoFit/>
          </a:bodyPr>
          <a:lstStyle/>
          <a:p>
            <a:r>
              <a:rPr lang="en-US" dirty="0"/>
              <a:t>Source:  ASEE</a:t>
            </a:r>
          </a:p>
        </p:txBody>
      </p:sp>
    </p:spTree>
    <p:extLst>
      <p:ext uri="{BB962C8B-B14F-4D97-AF65-F5344CB8AC3E}">
        <p14:creationId xmlns:p14="http://schemas.microsoft.com/office/powerpoint/2010/main" val="130678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A65712C-C971-48A5-8EE1-47FC232E87B6}"/>
              </a:ext>
            </a:extLst>
          </p:cNvPr>
          <p:cNvGrpSpPr/>
          <p:nvPr/>
        </p:nvGrpSpPr>
        <p:grpSpPr>
          <a:xfrm>
            <a:off x="1472503" y="768936"/>
            <a:ext cx="10526173" cy="1997855"/>
            <a:chOff x="932932" y="4791197"/>
            <a:chExt cx="10526173" cy="1997855"/>
          </a:xfrm>
        </p:grpSpPr>
        <p:pic>
          <p:nvPicPr>
            <p:cNvPr id="4104" name="Picture 8" descr="Weijian Yang">
              <a:extLst>
                <a:ext uri="{FF2B5EF4-FFF2-40B4-BE49-F238E27FC236}">
                  <a16:creationId xmlns:a16="http://schemas.microsoft.com/office/drawing/2014/main" id="{D31777D9-A863-42A1-B829-D467181DA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862" y="5129551"/>
              <a:ext cx="1430535" cy="1430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D17B6C-FFAB-4207-8C61-20A78753FDCA}"/>
                </a:ext>
              </a:extLst>
            </p:cNvPr>
            <p:cNvSpPr txBox="1"/>
            <p:nvPr/>
          </p:nvSpPr>
          <p:spPr>
            <a:xfrm>
              <a:off x="2895550" y="5188614"/>
              <a:ext cx="8563555" cy="160043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2016 Burroughs Career Award</a:t>
              </a:r>
            </a:p>
            <a:p>
              <a:r>
                <a:rPr lang="en-US" dirty="0">
                  <a:latin typeface="Calibri" panose="020F0502020204030204" pitchFamily="34" charset="0"/>
                  <a:cs typeface="Calibri" panose="020F0502020204030204" pitchFamily="34" charset="0"/>
                </a:rPr>
                <a:t>2019 NSF Career Award: </a:t>
              </a:r>
            </a:p>
            <a:p>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hlinkClick r:id="rId4"/>
                </a:rPr>
                <a:t>Agile multiplexed multiphoton microscope for interrogation of neural circuits</a:t>
              </a:r>
              <a:r>
                <a:rPr lang="en-US" dirty="0">
                  <a:latin typeface="Calibri" panose="020F0502020204030204" pitchFamily="34" charset="0"/>
                  <a:cs typeface="Calibri" panose="020F0502020204030204" pitchFamily="34" charset="0"/>
                </a:rPr>
                <a:t>.</a:t>
              </a:r>
            </a:p>
            <a:p>
              <a:r>
                <a:rPr lang="en-US" dirty="0">
                  <a:latin typeface="Calibri" panose="020F0502020204030204" pitchFamily="34" charset="0"/>
                  <a:cs typeface="Calibri" panose="020F0502020204030204" pitchFamily="34" charset="0"/>
                </a:rPr>
                <a:t>2021 COE Excellence in Teaching Award in ECE</a:t>
              </a:r>
            </a:p>
            <a:p>
              <a:r>
                <a:rPr lang="en-US" dirty="0">
                  <a:latin typeface="Calibri" panose="020F0502020204030204" pitchFamily="34" charset="0"/>
                  <a:cs typeface="Calibri" panose="020F0502020204030204" pitchFamily="34" charset="0"/>
                </a:rPr>
                <a:t>2021 </a:t>
              </a:r>
              <a:r>
                <a:rPr lang="en-US" dirty="0">
                  <a:latin typeface="Calibri" panose="020F0502020204030204" pitchFamily="34" charset="0"/>
                  <a:cs typeface="Calibri" panose="020F0502020204030204" pitchFamily="34" charset="0"/>
                  <a:hlinkClick r:id="rId5"/>
                </a:rPr>
                <a:t>Science/PINS Neuromodulation Prize Finalist</a:t>
              </a:r>
              <a:endParaRPr lang="en-US" dirty="0">
                <a:latin typeface="Calibri" panose="020F0502020204030204" pitchFamily="34" charset="0"/>
                <a:cs typeface="Calibri" panose="020F0502020204030204" pitchFamily="34" charset="0"/>
              </a:endParaRPr>
            </a:p>
            <a:p>
              <a:endParaRPr lang="en-US" dirty="0"/>
            </a:p>
            <a:p>
              <a:endParaRPr lang="en-US" dirty="0"/>
            </a:p>
          </p:txBody>
        </p:sp>
        <p:sp>
          <p:nvSpPr>
            <p:cNvPr id="3" name="Rectangle 2">
              <a:extLst>
                <a:ext uri="{FF2B5EF4-FFF2-40B4-BE49-F238E27FC236}">
                  <a16:creationId xmlns:a16="http://schemas.microsoft.com/office/drawing/2014/main" id="{ACF2F9AE-F110-4B25-ADBA-194142DAF17B}"/>
                </a:ext>
              </a:extLst>
            </p:cNvPr>
            <p:cNvSpPr/>
            <p:nvPr/>
          </p:nvSpPr>
          <p:spPr>
            <a:xfrm>
              <a:off x="932932" y="4791197"/>
              <a:ext cx="9757479" cy="369332"/>
            </a:xfrm>
            <a:prstGeom prst="rect">
              <a:avLst/>
            </a:prstGeom>
          </p:spPr>
          <p:txBody>
            <a:bodyPr wrap="none">
              <a:spAutoFit/>
            </a:bodyPr>
            <a:lstStyle/>
            <a:p>
              <a:r>
                <a:rPr lang="en-US" sz="1800" b="1" dirty="0" err="1">
                  <a:latin typeface="Calibri" panose="020F0502020204030204" pitchFamily="34" charset="0"/>
                  <a:cs typeface="Calibri" panose="020F0502020204030204" pitchFamily="34" charset="0"/>
                </a:rPr>
                <a:t>Wejian</a:t>
              </a:r>
              <a:r>
                <a:rPr lang="en-US" sz="1800" b="1" dirty="0">
                  <a:latin typeface="Calibri" panose="020F0502020204030204" pitchFamily="34" charset="0"/>
                  <a:cs typeface="Calibri" panose="020F0502020204030204" pitchFamily="34" charset="0"/>
                </a:rPr>
                <a:t> Yang</a:t>
              </a:r>
              <a:r>
                <a:rPr lang="en-US" sz="1800" dirty="0">
                  <a:latin typeface="Calibri" panose="020F0502020204030204" pitchFamily="34" charset="0"/>
                  <a:cs typeface="Calibri" panose="020F0502020204030204" pitchFamily="34" charset="0"/>
                </a:rPr>
                <a:t>, Associate Professor (2022), joined as Assistant Professor in 2017  (PhD UC Berkeley, 2013)</a:t>
              </a:r>
            </a:p>
          </p:txBody>
        </p:sp>
      </p:grpSp>
      <p:grpSp>
        <p:nvGrpSpPr>
          <p:cNvPr id="9" name="Group 8">
            <a:extLst>
              <a:ext uri="{FF2B5EF4-FFF2-40B4-BE49-F238E27FC236}">
                <a16:creationId xmlns:a16="http://schemas.microsoft.com/office/drawing/2014/main" id="{A139BAB4-9ABC-4B38-BBF1-1C73C3BB5B62}"/>
              </a:ext>
            </a:extLst>
          </p:cNvPr>
          <p:cNvGrpSpPr/>
          <p:nvPr/>
        </p:nvGrpSpPr>
        <p:grpSpPr>
          <a:xfrm>
            <a:off x="1472503" y="2662810"/>
            <a:ext cx="12883258" cy="2009324"/>
            <a:chOff x="952011" y="2504875"/>
            <a:chExt cx="12883258" cy="2009324"/>
          </a:xfrm>
        </p:grpSpPr>
        <p:pic>
          <p:nvPicPr>
            <p:cNvPr id="4100" name="Picture 4" descr="Dr. Putnam, a young white man with a blue polo shirt and brown hair standing near grass and trees on the UCD campus">
              <a:extLst>
                <a:ext uri="{FF2B5EF4-FFF2-40B4-BE49-F238E27FC236}">
                  <a16:creationId xmlns:a16="http://schemas.microsoft.com/office/drawing/2014/main" id="{E0C3FF2D-A9E6-4FAB-ADF1-986FC5E49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9751" y="2936633"/>
              <a:ext cx="1852053" cy="1235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0D337DE-D77F-482F-AAB4-7B4A51FF6018}"/>
                </a:ext>
              </a:extLst>
            </p:cNvPr>
            <p:cNvSpPr txBox="1"/>
            <p:nvPr/>
          </p:nvSpPr>
          <p:spPr>
            <a:xfrm>
              <a:off x="3339440" y="2913761"/>
              <a:ext cx="10495829" cy="160043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2020 COE Excellence in Teaching Award in ECE</a:t>
              </a:r>
            </a:p>
            <a:p>
              <a:r>
                <a:rPr lang="en-US" dirty="0">
                  <a:latin typeface="Calibri" panose="020F0502020204030204" pitchFamily="34" charset="0"/>
                  <a:cs typeface="Calibri" panose="020F0502020204030204" pitchFamily="34" charset="0"/>
                </a:rPr>
                <a:t>2020 Air Force Office of Scientific Research's 2023 Young Investigator:</a:t>
              </a:r>
            </a:p>
            <a:p>
              <a:r>
                <a:rPr lang="en-US" i="1" dirty="0">
                  <a:latin typeface="Calibri" panose="020F0502020204030204" pitchFamily="34" charset="0"/>
                  <a:cs typeface="Calibri" panose="020F0502020204030204" pitchFamily="34" charset="0"/>
                </a:rPr>
                <a:t>	</a:t>
              </a:r>
              <a:r>
                <a:rPr lang="en-US" sz="1200" i="1" dirty="0" err="1">
                  <a:latin typeface="Calibri" panose="020F0502020204030204" pitchFamily="34" charset="0"/>
                  <a:cs typeface="Calibri" panose="020F0502020204030204" pitchFamily="34" charset="0"/>
                  <a:hlinkClick r:id="rId7"/>
                </a:rPr>
                <a:t>Superradiant</a:t>
              </a:r>
              <a:r>
                <a:rPr lang="en-US" sz="1200" i="1" dirty="0">
                  <a:latin typeface="Calibri" panose="020F0502020204030204" pitchFamily="34" charset="0"/>
                  <a:cs typeface="Calibri" panose="020F0502020204030204" pitchFamily="34" charset="0"/>
                  <a:hlinkClick r:id="rId7"/>
                </a:rPr>
                <a:t> Smith-Purcell Emission in the Mid-Infrared via Guided-Wave Electron Optics</a:t>
              </a:r>
              <a:endParaRPr lang="en-US" sz="1200" i="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2021 NSF Career Award: </a:t>
              </a:r>
            </a:p>
            <a:p>
              <a:r>
                <a:rPr lang="en-US"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hlinkClick r:id="rId8"/>
                </a:rPr>
                <a:t>Chip-Scale Field-Resolved Detection of Mid-Infrared Light</a:t>
              </a:r>
              <a:endParaRPr lang="en-US" sz="1200" i="1" dirty="0">
                <a:latin typeface="Calibri" panose="020F0502020204030204" pitchFamily="34" charset="0"/>
                <a:cs typeface="Calibri" panose="020F0502020204030204" pitchFamily="34" charset="0"/>
              </a:endParaRPr>
            </a:p>
            <a:p>
              <a:endParaRPr lang="en-US" dirty="0"/>
            </a:p>
            <a:p>
              <a:endParaRPr lang="en-US" dirty="0"/>
            </a:p>
          </p:txBody>
        </p:sp>
        <p:sp>
          <p:nvSpPr>
            <p:cNvPr id="4" name="Rectangle 3">
              <a:extLst>
                <a:ext uri="{FF2B5EF4-FFF2-40B4-BE49-F238E27FC236}">
                  <a16:creationId xmlns:a16="http://schemas.microsoft.com/office/drawing/2014/main" id="{39902FE9-4A1A-4E66-9DC3-26AB8D411D58}"/>
                </a:ext>
              </a:extLst>
            </p:cNvPr>
            <p:cNvSpPr/>
            <p:nvPr/>
          </p:nvSpPr>
          <p:spPr>
            <a:xfrm>
              <a:off x="952011" y="2504875"/>
              <a:ext cx="6641562"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William Putnam</a:t>
              </a:r>
              <a:r>
                <a:rPr lang="en-US" sz="1800" dirty="0">
                  <a:latin typeface="Calibri" panose="020F0502020204030204" pitchFamily="34" charset="0"/>
                  <a:cs typeface="Calibri" panose="020F0502020204030204" pitchFamily="34" charset="0"/>
                </a:rPr>
                <a:t>, Assistant Professor, joined in 2018 (PhD MIT, 2015)</a:t>
              </a:r>
            </a:p>
          </p:txBody>
        </p:sp>
      </p:grpSp>
      <p:grpSp>
        <p:nvGrpSpPr>
          <p:cNvPr id="7" name="Group 6">
            <a:extLst>
              <a:ext uri="{FF2B5EF4-FFF2-40B4-BE49-F238E27FC236}">
                <a16:creationId xmlns:a16="http://schemas.microsoft.com/office/drawing/2014/main" id="{35B0C0DE-1145-4915-99CA-0483C2A4BB59}"/>
              </a:ext>
            </a:extLst>
          </p:cNvPr>
          <p:cNvGrpSpPr/>
          <p:nvPr/>
        </p:nvGrpSpPr>
        <p:grpSpPr>
          <a:xfrm>
            <a:off x="1472503" y="4443168"/>
            <a:ext cx="11259068" cy="1917222"/>
            <a:chOff x="932932" y="588524"/>
            <a:chExt cx="11259068" cy="1917222"/>
          </a:xfrm>
        </p:grpSpPr>
        <p:sp>
          <p:nvSpPr>
            <p:cNvPr id="2" name="TextBox 1">
              <a:extLst>
                <a:ext uri="{FF2B5EF4-FFF2-40B4-BE49-F238E27FC236}">
                  <a16:creationId xmlns:a16="http://schemas.microsoft.com/office/drawing/2014/main" id="{8118AAF4-F9F8-4FE2-8BD2-7A8AC74C4198}"/>
                </a:ext>
              </a:extLst>
            </p:cNvPr>
            <p:cNvSpPr txBox="1"/>
            <p:nvPr/>
          </p:nvSpPr>
          <p:spPr>
            <a:xfrm>
              <a:off x="3283061" y="905308"/>
              <a:ext cx="8908939" cy="160043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2021 NSF Career Award</a:t>
              </a:r>
            </a:p>
            <a:p>
              <a:r>
                <a:rPr lang="en-US"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hlinkClick r:id="rId9"/>
                </a:rPr>
                <a:t>Scalable Quantum Photonics based on Color Center Integration with Angle-etched Silicon Carbide Devices</a:t>
              </a:r>
              <a:endParaRPr lang="en-US" sz="12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2022 </a:t>
              </a:r>
              <a:r>
                <a:rPr lang="en-US" dirty="0">
                  <a:latin typeface="Calibri" panose="020F0502020204030204" pitchFamily="34" charset="0"/>
                  <a:cs typeface="Calibri" panose="020F0502020204030204" pitchFamily="34" charset="0"/>
                  <a:hlinkClick r:id="rId10"/>
                </a:rPr>
                <a:t>Leading Female Researcher Award by One Quantum</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2022 COE Excellence in Teaching Award in ECE</a:t>
              </a:r>
            </a:p>
            <a:p>
              <a:r>
                <a:rPr lang="en-US" dirty="0">
                  <a:latin typeface="Calibri" panose="020F0502020204030204" pitchFamily="34" charset="0"/>
                  <a:cs typeface="Calibri" panose="020F0502020204030204" pitchFamily="34" charset="0"/>
                </a:rPr>
                <a:t>2023 Air Force Office of Scientific Research's 2023 Young Investigator</a:t>
              </a:r>
            </a:p>
            <a:p>
              <a:r>
                <a:rPr lang="en-US" dirty="0">
                  <a:latin typeface="Calibri" panose="020F0502020204030204" pitchFamily="34" charset="0"/>
                  <a:cs typeface="Calibri" panose="020F0502020204030204" pitchFamily="34" charset="0"/>
                </a:rPr>
                <a:t>         </a:t>
              </a:r>
              <a:r>
                <a:rPr lang="en-US" sz="1200" i="1" dirty="0">
                  <a:latin typeface="Calibri" panose="020F0502020204030204" pitchFamily="34" charset="0"/>
                  <a:cs typeface="Calibri" panose="020F0502020204030204" pitchFamily="34" charset="0"/>
                  <a:hlinkClick r:id="rId11"/>
                </a:rPr>
                <a:t>Triangular Photonic Crystals with Integrated Color Centers for  Quantum Mesh Photonics in Silicon Carbide</a:t>
              </a:r>
              <a:endParaRPr lang="en-US" sz="1200" i="1" dirty="0">
                <a:latin typeface="Calibri" panose="020F0502020204030204" pitchFamily="34" charset="0"/>
                <a:cs typeface="Calibri" panose="020F0502020204030204" pitchFamily="34" charset="0"/>
              </a:endParaRPr>
            </a:p>
            <a:p>
              <a:r>
                <a:rPr lang="en-US" dirty="0"/>
                <a:t> </a:t>
              </a:r>
            </a:p>
          </p:txBody>
        </p:sp>
        <p:pic>
          <p:nvPicPr>
            <p:cNvPr id="4102" name="Picture 6" descr="Young white woman with curly hair and glasses and a sweater standing in front of a UCD building">
              <a:extLst>
                <a:ext uri="{FF2B5EF4-FFF2-40B4-BE49-F238E27FC236}">
                  <a16:creationId xmlns:a16="http://schemas.microsoft.com/office/drawing/2014/main" id="{C940E095-6A8E-41E7-AC3E-5D6189858C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1864" y="1013181"/>
              <a:ext cx="1869941" cy="12474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5B1BD42-F170-4090-B72F-90373AF44474}"/>
                </a:ext>
              </a:extLst>
            </p:cNvPr>
            <p:cNvSpPr/>
            <p:nvPr/>
          </p:nvSpPr>
          <p:spPr>
            <a:xfrm>
              <a:off x="932932" y="588524"/>
              <a:ext cx="10065576" cy="369332"/>
            </a:xfrm>
            <a:prstGeom prst="rect">
              <a:avLst/>
            </a:prstGeom>
          </p:spPr>
          <p:txBody>
            <a:bodyPr wrap="none">
              <a:spAutoFit/>
            </a:bodyPr>
            <a:lstStyle/>
            <a:p>
              <a:r>
                <a:rPr lang="en-US" sz="1800" b="1" dirty="0">
                  <a:latin typeface="Calibri" panose="020F0502020204030204" pitchFamily="34" charset="0"/>
                  <a:cs typeface="Calibri" panose="020F0502020204030204" pitchFamily="34" charset="0"/>
                </a:rPr>
                <a:t>Marina </a:t>
              </a:r>
              <a:r>
                <a:rPr lang="en-US" sz="1800" b="1" dirty="0" err="1">
                  <a:latin typeface="Calibri" panose="020F0502020204030204" pitchFamily="34" charset="0"/>
                  <a:cs typeface="Calibri" panose="020F0502020204030204" pitchFamily="34" charset="0"/>
                </a:rPr>
                <a:t>Radulaski</a:t>
              </a:r>
              <a:r>
                <a:rPr lang="en-US" sz="1800" dirty="0">
                  <a:latin typeface="Calibri" panose="020F0502020204030204" pitchFamily="34" charset="0"/>
                  <a:cs typeface="Calibri" panose="020F0502020204030204" pitchFamily="34" charset="0"/>
                </a:rPr>
                <a:t>, Associate Professor (2023), joined as Assistant Professor in 2018   (PhD Stanford, 2017)</a:t>
              </a:r>
            </a:p>
          </p:txBody>
        </p:sp>
      </p:grpSp>
      <p:sp>
        <p:nvSpPr>
          <p:cNvPr id="11" name="TextBox 10">
            <a:extLst>
              <a:ext uri="{FF2B5EF4-FFF2-40B4-BE49-F238E27FC236}">
                <a16:creationId xmlns:a16="http://schemas.microsoft.com/office/drawing/2014/main" id="{88952BF1-C29F-4A17-8482-D9BBE48DAD29}"/>
              </a:ext>
            </a:extLst>
          </p:cNvPr>
          <p:cNvSpPr txBox="1"/>
          <p:nvPr/>
        </p:nvSpPr>
        <p:spPr>
          <a:xfrm>
            <a:off x="2248177" y="274948"/>
            <a:ext cx="7497565" cy="461665"/>
          </a:xfrm>
          <a:prstGeom prst="rect">
            <a:avLst/>
          </a:prstGeom>
          <a:noFill/>
        </p:spPr>
        <p:txBody>
          <a:bodyPr wrap="none" rtlCol="0">
            <a:spAutoFit/>
          </a:bodyPr>
          <a:lstStyle/>
          <a:p>
            <a:r>
              <a:rPr lang="en-US" sz="2400" b="1" dirty="0"/>
              <a:t>Points of Pride:  Excellence of ECE Junior Faculty</a:t>
            </a:r>
          </a:p>
        </p:txBody>
      </p:sp>
      <p:pic>
        <p:nvPicPr>
          <p:cNvPr id="17" name="Picture 16">
            <a:extLst>
              <a:ext uri="{FF2B5EF4-FFF2-40B4-BE49-F238E27FC236}">
                <a16:creationId xmlns:a16="http://schemas.microsoft.com/office/drawing/2014/main" id="{3583517A-7846-4C3E-8F12-D5226CCD8226}"/>
              </a:ext>
            </a:extLst>
          </p:cNvPr>
          <p:cNvPicPr>
            <a:picLocks noChangeAspect="1"/>
          </p:cNvPicPr>
          <p:nvPr/>
        </p:nvPicPr>
        <p:blipFill>
          <a:blip r:embed="rId13"/>
          <a:stretch>
            <a:fillRect/>
          </a:stretch>
        </p:blipFill>
        <p:spPr>
          <a:xfrm>
            <a:off x="10265879" y="6211129"/>
            <a:ext cx="1268487" cy="400969"/>
          </a:xfrm>
          <a:prstGeom prst="rect">
            <a:avLst/>
          </a:prstGeom>
        </p:spPr>
      </p:pic>
    </p:spTree>
    <p:extLst>
      <p:ext uri="{BB962C8B-B14F-4D97-AF65-F5344CB8AC3E}">
        <p14:creationId xmlns:p14="http://schemas.microsoft.com/office/powerpoint/2010/main" val="3239022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46DB09-2528-436D-AD34-008A67611F5A}"/>
              </a:ext>
            </a:extLst>
          </p:cNvPr>
          <p:cNvSpPr/>
          <p:nvPr/>
        </p:nvSpPr>
        <p:spPr>
          <a:xfrm>
            <a:off x="676108" y="995109"/>
            <a:ext cx="9816330" cy="615553"/>
          </a:xfrm>
          <a:prstGeom prst="rect">
            <a:avLst/>
          </a:prstGeom>
        </p:spPr>
        <p:txBody>
          <a:bodyPr wrap="square">
            <a:spAutoFit/>
          </a:bodyPr>
          <a:lstStyle/>
          <a:p>
            <a:r>
              <a:rPr lang="en-US" sz="1600" dirty="0">
                <a:solidFill>
                  <a:schemeClr val="tx1"/>
                </a:solidFill>
                <a:latin typeface="Calibri" panose="020F0502020204030204" pitchFamily="34" charset="0"/>
                <a:cs typeface="Calibri" panose="020F0502020204030204" pitchFamily="34" charset="0"/>
              </a:rPr>
              <a:t>2023 Universities Space Research Association Distinguished Undergraduate Award</a:t>
            </a:r>
          </a:p>
          <a:p>
            <a:r>
              <a:rPr lang="en-US" sz="1600" b="1" dirty="0">
                <a:solidFill>
                  <a:schemeClr val="tx1"/>
                </a:solidFill>
                <a:latin typeface="Calibri" panose="020F0502020204030204" pitchFamily="34" charset="0"/>
                <a:cs typeface="Calibri" panose="020F0502020204030204" pitchFamily="34" charset="0"/>
              </a:rPr>
              <a:t>Sabrina </a:t>
            </a:r>
            <a:r>
              <a:rPr lang="en-US" sz="1600" b="1" dirty="0" err="1">
                <a:solidFill>
                  <a:schemeClr val="tx1"/>
                </a:solidFill>
                <a:latin typeface="Calibri" panose="020F0502020204030204" pitchFamily="34" charset="0"/>
                <a:cs typeface="Calibri" panose="020F0502020204030204" pitchFamily="34" charset="0"/>
              </a:rPr>
              <a:t>Yarzada</a:t>
            </a:r>
            <a:r>
              <a:rPr lang="en-US" sz="1600" b="1"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double major in electrical engineering and computer engineering), GPA 3.98, IEEE Student Club President</a:t>
            </a:r>
            <a:r>
              <a:rPr lang="en-US" dirty="0">
                <a:solidFill>
                  <a:schemeClr val="tx1"/>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500BD1E4-BB3D-473B-945F-1070319C5E9F}"/>
              </a:ext>
            </a:extLst>
          </p:cNvPr>
          <p:cNvSpPr txBox="1"/>
          <p:nvPr/>
        </p:nvSpPr>
        <p:spPr>
          <a:xfrm>
            <a:off x="3622476" y="1686080"/>
            <a:ext cx="3923593" cy="1661993"/>
          </a:xfrm>
          <a:prstGeom prst="rect">
            <a:avLst/>
          </a:prstGeom>
          <a:noFill/>
        </p:spPr>
        <p:txBody>
          <a:bodyPr wrap="square" rtlCol="0">
            <a:spAutoFit/>
          </a:bodyPr>
          <a:lstStyle/>
          <a:p>
            <a:r>
              <a:rPr lang="en-US" sz="1400" i="1" dirty="0">
                <a:latin typeface="Calibri" panose="020F0502020204030204" pitchFamily="34" charset="0"/>
                <a:cs typeface="Calibri" panose="020F0502020204030204" pitchFamily="34" charset="0"/>
                <a:hlinkClick r:id="rId3"/>
              </a:rPr>
              <a:t>“Being the first in UC Davis history to be named a USRA Distinguished Undergraduate is an absolute honor,” she said. Noting her humble beginnings, she added, “</a:t>
            </a:r>
            <a:r>
              <a:rPr lang="en-US" sz="1400" b="1" i="1" dirty="0">
                <a:latin typeface="Calibri" panose="020F0502020204030204" pitchFamily="34" charset="0"/>
                <a:cs typeface="Calibri" panose="020F0502020204030204" pitchFamily="34" charset="0"/>
                <a:hlinkClick r:id="rId3"/>
              </a:rPr>
              <a:t>It is a powerful demonstration of the fact that anyone, from any background, can achieve anything</a:t>
            </a:r>
            <a:r>
              <a:rPr lang="en-US" sz="1400" i="1" dirty="0">
                <a:latin typeface="Calibri" panose="020F0502020204030204" pitchFamily="34" charset="0"/>
                <a:cs typeface="Calibri" panose="020F0502020204030204" pitchFamily="34" charset="0"/>
                <a:hlinkClick r:id="rId3"/>
              </a:rPr>
              <a:t>.” Sabrina</a:t>
            </a:r>
            <a:endParaRPr lang="en-US" sz="1400" dirty="0">
              <a:latin typeface="Calibri" panose="020F0502020204030204" pitchFamily="34" charset="0"/>
              <a:cs typeface="Calibri" panose="020F0502020204030204" pitchFamily="34" charset="0"/>
            </a:endParaRPr>
          </a:p>
          <a:p>
            <a:endParaRPr lang="en-US" i="1" dirty="0">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5F74D9C0-65E5-40A1-9A72-C9BC563C3022}"/>
              </a:ext>
            </a:extLst>
          </p:cNvPr>
          <p:cNvSpPr/>
          <p:nvPr/>
        </p:nvSpPr>
        <p:spPr>
          <a:xfrm>
            <a:off x="676108" y="691910"/>
            <a:ext cx="2664512" cy="338554"/>
          </a:xfrm>
          <a:prstGeom prst="rect">
            <a:avLst/>
          </a:prstGeom>
        </p:spPr>
        <p:txBody>
          <a:bodyPr wrap="none">
            <a:spAutoFit/>
          </a:bodyPr>
          <a:lstStyle/>
          <a:p>
            <a:r>
              <a:rPr lang="en-US" sz="1600" b="1" i="1" dirty="0">
                <a:solidFill>
                  <a:schemeClr val="tx1"/>
                </a:solidFill>
                <a:latin typeface="Calibri" panose="020F0502020204030204" pitchFamily="34" charset="0"/>
                <a:cs typeface="Calibri" panose="020F0502020204030204" pitchFamily="34" charset="0"/>
              </a:rPr>
              <a:t>ECE Undergraduate Student: </a:t>
            </a:r>
            <a:endParaRPr lang="en-US" sz="1600" b="1" i="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3B3B9FA4-5960-447E-BE16-5F83EB5AEDEB}"/>
              </a:ext>
            </a:extLst>
          </p:cNvPr>
          <p:cNvSpPr txBox="1"/>
          <p:nvPr/>
        </p:nvSpPr>
        <p:spPr>
          <a:xfrm>
            <a:off x="458160" y="3353230"/>
            <a:ext cx="6029492" cy="553998"/>
          </a:xfrm>
          <a:prstGeom prst="rect">
            <a:avLst/>
          </a:prstGeom>
          <a:noFill/>
        </p:spPr>
        <p:txBody>
          <a:bodyPr wrap="square" rtlCol="0">
            <a:spAutoFit/>
          </a:bodyPr>
          <a:lstStyle/>
          <a:p>
            <a:r>
              <a:rPr lang="en-US" sz="1600" b="1" i="1" dirty="0">
                <a:latin typeface="Calibri" panose="020F0502020204030204" pitchFamily="34" charset="0"/>
                <a:cs typeface="Calibri" panose="020F0502020204030204" pitchFamily="34" charset="0"/>
              </a:rPr>
              <a:t>ECE Graduate Students: </a:t>
            </a:r>
            <a:r>
              <a:rPr lang="en-US" sz="1600" b="1" dirty="0">
                <a:latin typeface="Calibri" panose="020F0502020204030204" pitchFamily="34" charset="0"/>
                <a:cs typeface="Calibri" panose="020F0502020204030204" pitchFamily="34" charset="0"/>
              </a:rPr>
              <a:t>Ph.D. </a:t>
            </a:r>
            <a:r>
              <a:rPr lang="en-US" sz="1600" b="1" dirty="0" err="1">
                <a:latin typeface="Calibri" panose="020F0502020204030204" pitchFamily="34" charset="0"/>
                <a:cs typeface="Calibri" panose="020F0502020204030204" pitchFamily="34" charset="0"/>
              </a:rPr>
              <a:t>Mulitiyear</a:t>
            </a:r>
            <a:r>
              <a:rPr lang="en-US" sz="1600" b="1" dirty="0">
                <a:latin typeface="Calibri" panose="020F0502020204030204" pitchFamily="34" charset="0"/>
                <a:cs typeface="Calibri" panose="020F0502020204030204" pitchFamily="34" charset="0"/>
              </a:rPr>
              <a:t> Fellowships</a:t>
            </a:r>
            <a:endParaRPr lang="en-US" sz="1600" b="1" i="1"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1034" name="Picture 10" descr="https://www.todemuyiwa.com/uploads/1/9/4/3/19430967/51638894951-e9cae7a96a-c_orig.jpg">
            <a:extLst>
              <a:ext uri="{FF2B5EF4-FFF2-40B4-BE49-F238E27FC236}">
                <a16:creationId xmlns:a16="http://schemas.microsoft.com/office/drawing/2014/main" id="{8D211945-8A88-4557-B4B9-BC4E047FF5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4765" y="3987583"/>
            <a:ext cx="2011183" cy="13416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6739816-19E8-4AEA-807F-228897499997}"/>
              </a:ext>
            </a:extLst>
          </p:cNvPr>
          <p:cNvSpPr txBox="1"/>
          <p:nvPr/>
        </p:nvSpPr>
        <p:spPr>
          <a:xfrm>
            <a:off x="2760384" y="227697"/>
            <a:ext cx="5787162" cy="461665"/>
          </a:xfrm>
          <a:prstGeom prst="rect">
            <a:avLst/>
          </a:prstGeom>
          <a:noFill/>
        </p:spPr>
        <p:txBody>
          <a:bodyPr wrap="none" rtlCol="0">
            <a:spAutoFit/>
          </a:bodyPr>
          <a:lstStyle/>
          <a:p>
            <a:r>
              <a:rPr lang="en-US" sz="2400" b="1" dirty="0"/>
              <a:t>Highest Points of Pride:  Our Students</a:t>
            </a:r>
            <a:endParaRPr lang="en-US" sz="2400" b="1" i="1" dirty="0"/>
          </a:p>
        </p:txBody>
      </p:sp>
      <p:sp>
        <p:nvSpPr>
          <p:cNvPr id="13" name="Rectangle 12">
            <a:extLst>
              <a:ext uri="{FF2B5EF4-FFF2-40B4-BE49-F238E27FC236}">
                <a16:creationId xmlns:a16="http://schemas.microsoft.com/office/drawing/2014/main" id="{6CBD1287-BFD0-46A0-B833-CE038F4A718B}"/>
              </a:ext>
            </a:extLst>
          </p:cNvPr>
          <p:cNvSpPr/>
          <p:nvPr/>
        </p:nvSpPr>
        <p:spPr>
          <a:xfrm>
            <a:off x="306795" y="4502860"/>
            <a:ext cx="2495092" cy="954107"/>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PhD Research:  “</a:t>
            </a:r>
            <a:r>
              <a:rPr lang="en-US" sz="1400" i="1" dirty="0">
                <a:latin typeface="Calibri" panose="020F0502020204030204" pitchFamily="34" charset="0"/>
                <a:cs typeface="Calibri" panose="020F0502020204030204" pitchFamily="34" charset="0"/>
                <a:hlinkClick r:id="rId5"/>
              </a:rPr>
              <a:t>more efficient for computers -- whether CPUs, GPUs, or new platforms --- to work with sparse data</a:t>
            </a:r>
            <a:r>
              <a:rPr lang="en-US" sz="1400" dirty="0">
                <a:latin typeface="Calibri" panose="020F0502020204030204" pitchFamily="34" charset="0"/>
                <a:cs typeface="Calibri" panose="020F0502020204030204" pitchFamily="34" charset="0"/>
                <a:hlinkClick r:id="rId5"/>
              </a:rPr>
              <a:t>.”</a:t>
            </a:r>
            <a:r>
              <a:rPr lang="en-US" sz="1400" dirty="0">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id="{EF007924-1B8A-46EE-A2DD-4F22CF6C3D55}"/>
              </a:ext>
            </a:extLst>
          </p:cNvPr>
          <p:cNvPicPr>
            <a:picLocks noChangeAspect="1"/>
          </p:cNvPicPr>
          <p:nvPr/>
        </p:nvPicPr>
        <p:blipFill>
          <a:blip r:embed="rId6"/>
          <a:stretch>
            <a:fillRect/>
          </a:stretch>
        </p:blipFill>
        <p:spPr>
          <a:xfrm>
            <a:off x="10265879" y="6211129"/>
            <a:ext cx="1268487" cy="400969"/>
          </a:xfrm>
          <a:prstGeom prst="rect">
            <a:avLst/>
          </a:prstGeom>
        </p:spPr>
      </p:pic>
      <p:pic>
        <p:nvPicPr>
          <p:cNvPr id="14" name="Picture 6" descr="James Nelson">
            <a:extLst>
              <a:ext uri="{FF2B5EF4-FFF2-40B4-BE49-F238E27FC236}">
                <a16:creationId xmlns:a16="http://schemas.microsoft.com/office/drawing/2014/main" id="{67EAF818-FC59-4893-97BE-4FE58AF9EB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3303" y="3891517"/>
            <a:ext cx="2341819" cy="12325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3F4564-C50C-4D97-A12C-D8CEAF7D1B5E}"/>
              </a:ext>
            </a:extLst>
          </p:cNvPr>
          <p:cNvSpPr txBox="1"/>
          <p:nvPr/>
        </p:nvSpPr>
        <p:spPr>
          <a:xfrm>
            <a:off x="5826973" y="5233195"/>
            <a:ext cx="5732660" cy="276999"/>
          </a:xfrm>
          <a:prstGeom prst="rect">
            <a:avLst/>
          </a:prstGeom>
          <a:noFill/>
        </p:spPr>
        <p:txBody>
          <a:bodyPr wrap="none" rtlCol="0">
            <a:spAutoFit/>
          </a:bodyPr>
          <a:lstStyle/>
          <a:p>
            <a:r>
              <a:rPr lang="en-US" sz="1200" i="1" dirty="0">
                <a:solidFill>
                  <a:schemeClr val="tx1"/>
                </a:solidFill>
                <a:latin typeface="Calibri" panose="020F0502020204030204" pitchFamily="34" charset="0"/>
                <a:cs typeface="Calibri" panose="020F0502020204030204" pitchFamily="34" charset="0"/>
              </a:rPr>
              <a:t>PhD Research: “</a:t>
            </a:r>
            <a:r>
              <a:rPr lang="en-US" sz="1200" dirty="0">
                <a:hlinkClick r:id="rId8"/>
              </a:rPr>
              <a:t>Advanced Monitoring, Prediction and Control of Wine Fermentation</a:t>
            </a:r>
            <a:r>
              <a:rPr lang="en-US" sz="1200" dirty="0"/>
              <a:t>”</a:t>
            </a:r>
            <a:endParaRPr lang="en-US" sz="1200" i="1" dirty="0"/>
          </a:p>
        </p:txBody>
      </p:sp>
      <p:sp>
        <p:nvSpPr>
          <p:cNvPr id="3" name="Rectangle 2">
            <a:extLst>
              <a:ext uri="{FF2B5EF4-FFF2-40B4-BE49-F238E27FC236}">
                <a16:creationId xmlns:a16="http://schemas.microsoft.com/office/drawing/2014/main" id="{AC48B1E7-FE9D-456E-925A-3C2A1A051B41}"/>
              </a:ext>
            </a:extLst>
          </p:cNvPr>
          <p:cNvSpPr/>
          <p:nvPr/>
        </p:nvSpPr>
        <p:spPr>
          <a:xfrm>
            <a:off x="644099" y="4119744"/>
            <a:ext cx="1712328" cy="307777"/>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Microsoft Fellowship</a:t>
            </a:r>
          </a:p>
        </p:txBody>
      </p:sp>
      <p:sp>
        <p:nvSpPr>
          <p:cNvPr id="5" name="Rectangle 4">
            <a:extLst>
              <a:ext uri="{FF2B5EF4-FFF2-40B4-BE49-F238E27FC236}">
                <a16:creationId xmlns:a16="http://schemas.microsoft.com/office/drawing/2014/main" id="{2889BB46-8CF4-4B27-89AE-0B72009B22F0}"/>
              </a:ext>
            </a:extLst>
          </p:cNvPr>
          <p:cNvSpPr/>
          <p:nvPr/>
        </p:nvSpPr>
        <p:spPr>
          <a:xfrm>
            <a:off x="654965" y="3845766"/>
            <a:ext cx="1933543" cy="338554"/>
          </a:xfrm>
          <a:prstGeom prst="rect">
            <a:avLst/>
          </a:prstGeom>
        </p:spPr>
        <p:txBody>
          <a:bodyPr wrap="none">
            <a:spAutoFit/>
          </a:bodyPr>
          <a:lstStyle/>
          <a:p>
            <a:r>
              <a:rPr lang="en-US" sz="1600" b="1" dirty="0" err="1">
                <a:latin typeface="Calibri" panose="020F0502020204030204" pitchFamily="34" charset="0"/>
                <a:cs typeface="Calibri" panose="020F0502020204030204" pitchFamily="34" charset="0"/>
              </a:rPr>
              <a:t>Toluwa</a:t>
            </a:r>
            <a:r>
              <a:rPr lang="en-US" sz="1600" b="1" dirty="0">
                <a:latin typeface="Calibri" panose="020F0502020204030204" pitchFamily="34" charset="0"/>
                <a:cs typeface="Calibri" panose="020F0502020204030204" pitchFamily="34" charset="0"/>
              </a:rPr>
              <a:t> </a:t>
            </a:r>
            <a:r>
              <a:rPr lang="en-US" sz="1600" b="1" dirty="0" err="1">
                <a:latin typeface="Calibri" panose="020F0502020204030204" pitchFamily="34" charset="0"/>
                <a:cs typeface="Calibri" panose="020F0502020204030204" pitchFamily="34" charset="0"/>
              </a:rPr>
              <a:t>Odemuyiwa</a:t>
            </a:r>
            <a:r>
              <a:rPr lang="en-US" sz="1600" b="1" dirty="0">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CB5E7332-D8F6-40C8-AE30-886A7B6CD241}"/>
              </a:ext>
            </a:extLst>
          </p:cNvPr>
          <p:cNvSpPr/>
          <p:nvPr/>
        </p:nvSpPr>
        <p:spPr>
          <a:xfrm>
            <a:off x="5472546" y="4020372"/>
            <a:ext cx="3075000" cy="1169551"/>
          </a:xfrm>
          <a:prstGeom prst="rect">
            <a:avLst/>
          </a:prstGeom>
        </p:spPr>
        <p:txBody>
          <a:bodyPr wrap="square">
            <a:spAutoFit/>
          </a:bodyPr>
          <a:lstStyle/>
          <a:p>
            <a:r>
              <a:rPr lang="en-US" sz="1400" dirty="0">
                <a:latin typeface="Calibri" panose="020F0502020204030204" pitchFamily="34" charset="0"/>
                <a:cs typeface="Calibri" panose="020F0502020204030204" pitchFamily="34" charset="0"/>
              </a:rPr>
              <a:t>Rodgers University ECE Fellowship &amp;  </a:t>
            </a:r>
          </a:p>
          <a:p>
            <a:r>
              <a:rPr lang="en-US" sz="1400" dirty="0">
                <a:latin typeface="Calibri" panose="020F0502020204030204" pitchFamily="34" charset="0"/>
                <a:cs typeface="Calibri" panose="020F0502020204030204" pitchFamily="34" charset="0"/>
              </a:rPr>
              <a:t>Keller Pathway Fellow, </a:t>
            </a:r>
            <a:r>
              <a:rPr lang="en-US" sz="1400" b="1" dirty="0">
                <a:solidFill>
                  <a:srgbClr val="FF0000"/>
                </a:solidFill>
                <a:latin typeface="Calibri" panose="020F0502020204030204" pitchFamily="34" charset="0"/>
                <a:cs typeface="Calibri" panose="020F0502020204030204" pitchFamily="34" charset="0"/>
              </a:rPr>
              <a:t>Mike and Renee Child Institute for Innovation and Entrepreneurship</a:t>
            </a:r>
            <a:r>
              <a:rPr lang="en-US" sz="1400" dirty="0">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Graduate School of Management</a:t>
            </a:r>
            <a:r>
              <a:rPr lang="en-US" sz="1400" dirty="0">
                <a:latin typeface="Calibri" panose="020F0502020204030204" pitchFamily="34" charset="0"/>
                <a:cs typeface="Calibri" panose="020F0502020204030204" pitchFamily="34" charset="0"/>
              </a:rPr>
              <a:t>  </a:t>
            </a:r>
            <a:endParaRPr lang="en-US" sz="1400" dirty="0"/>
          </a:p>
        </p:txBody>
      </p:sp>
      <p:sp>
        <p:nvSpPr>
          <p:cNvPr id="8" name="Rectangle 7">
            <a:extLst>
              <a:ext uri="{FF2B5EF4-FFF2-40B4-BE49-F238E27FC236}">
                <a16:creationId xmlns:a16="http://schemas.microsoft.com/office/drawing/2014/main" id="{3034E961-3330-440F-9949-1DF1DEC73F0F}"/>
              </a:ext>
            </a:extLst>
          </p:cNvPr>
          <p:cNvSpPr/>
          <p:nvPr/>
        </p:nvSpPr>
        <p:spPr>
          <a:xfrm>
            <a:off x="6909955" y="3700192"/>
            <a:ext cx="1433406" cy="338554"/>
          </a:xfrm>
          <a:prstGeom prst="rect">
            <a:avLst/>
          </a:prstGeom>
        </p:spPr>
        <p:txBody>
          <a:bodyPr wrap="none">
            <a:spAutoFit/>
          </a:bodyPr>
          <a:lstStyle/>
          <a:p>
            <a:r>
              <a:rPr lang="en-US" sz="1600" b="1" dirty="0">
                <a:latin typeface="Calibri" panose="020F0502020204030204" pitchFamily="34" charset="0"/>
                <a:cs typeface="Calibri" panose="020F0502020204030204" pitchFamily="34" charset="0"/>
              </a:rPr>
              <a:t>James Nelson  </a:t>
            </a:r>
          </a:p>
        </p:txBody>
      </p:sp>
      <p:pic>
        <p:nvPicPr>
          <p:cNvPr id="9" name="Picture 8">
            <a:extLst>
              <a:ext uri="{FF2B5EF4-FFF2-40B4-BE49-F238E27FC236}">
                <a16:creationId xmlns:a16="http://schemas.microsoft.com/office/drawing/2014/main" id="{21636A66-7CE9-4100-8013-CC9B735C9277}"/>
              </a:ext>
            </a:extLst>
          </p:cNvPr>
          <p:cNvPicPr>
            <a:picLocks noChangeAspect="1"/>
          </p:cNvPicPr>
          <p:nvPr/>
        </p:nvPicPr>
        <p:blipFill>
          <a:blip r:embed="rId9"/>
          <a:stretch>
            <a:fillRect/>
          </a:stretch>
        </p:blipFill>
        <p:spPr>
          <a:xfrm>
            <a:off x="912170" y="1836766"/>
            <a:ext cx="1785396" cy="1476924"/>
          </a:xfrm>
          <a:prstGeom prst="rect">
            <a:avLst/>
          </a:prstGeom>
        </p:spPr>
      </p:pic>
      <p:sp>
        <p:nvSpPr>
          <p:cNvPr id="21" name="TextBox 20">
            <a:extLst>
              <a:ext uri="{FF2B5EF4-FFF2-40B4-BE49-F238E27FC236}">
                <a16:creationId xmlns:a16="http://schemas.microsoft.com/office/drawing/2014/main" id="{690099CD-33B2-4550-ABF5-1C9E08ED5D23}"/>
              </a:ext>
            </a:extLst>
          </p:cNvPr>
          <p:cNvSpPr txBox="1"/>
          <p:nvPr/>
        </p:nvSpPr>
        <p:spPr>
          <a:xfrm>
            <a:off x="1951720" y="5695616"/>
            <a:ext cx="8131279" cy="954107"/>
          </a:xfrm>
          <a:prstGeom prst="rect">
            <a:avLst/>
          </a:prstGeom>
          <a:noFill/>
        </p:spPr>
        <p:txBody>
          <a:bodyPr wrap="square" rtlCol="0">
            <a:spAutoFit/>
          </a:bodyPr>
          <a:lstStyle/>
          <a:p>
            <a:r>
              <a:rPr lang="en-US" i="1" dirty="0">
                <a:solidFill>
                  <a:srgbClr val="FF0000"/>
                </a:solidFill>
                <a:hlinkClick r:id="rId10">
                  <a:extLst>
                    <a:ext uri="{A12FA001-AC4F-418D-AE19-62706E023703}">
                      <ahyp:hlinkClr xmlns:ahyp="http://schemas.microsoft.com/office/drawing/2018/hyperlinkcolor" val="tx"/>
                    </a:ext>
                  </a:extLst>
                </a:hlinkClick>
              </a:rPr>
              <a:t>“If you look at education today, most things that are state of the art happen at the intersection of two disciplines. Not by one group of professors in one department, but at the collaboration between two or three departments on something”.</a:t>
            </a:r>
            <a:r>
              <a:rPr lang="en-US" dirty="0">
                <a:solidFill>
                  <a:srgbClr val="FF0000"/>
                </a:solidFill>
                <a:hlinkClick r:id="rId10">
                  <a:extLst>
                    <a:ext uri="{A12FA001-AC4F-418D-AE19-62706E023703}">
                      <ahyp:hlinkClr xmlns:ahyp="http://schemas.microsoft.com/office/drawing/2018/hyperlinkcolor" val="tx"/>
                    </a:ext>
                  </a:extLst>
                </a:hlinkClick>
              </a:rPr>
              <a:t> </a:t>
            </a:r>
            <a:r>
              <a:rPr lang="en-US" dirty="0">
                <a:hlinkClick r:id="rId10">
                  <a:extLst>
                    <a:ext uri="{A12FA001-AC4F-418D-AE19-62706E023703}">
                      <ahyp:hlinkClr xmlns:ahyp="http://schemas.microsoft.com/office/drawing/2018/hyperlinkcolor" val="tx"/>
                    </a:ext>
                  </a:extLst>
                </a:hlinkClick>
              </a:rPr>
              <a:t>T J Rodgers</a:t>
            </a:r>
            <a:endParaRPr lang="en-US" dirty="0"/>
          </a:p>
          <a:p>
            <a:endParaRPr lang="en-US" dirty="0"/>
          </a:p>
        </p:txBody>
      </p:sp>
      <p:sp>
        <p:nvSpPr>
          <p:cNvPr id="22" name="Rectangle 21">
            <a:extLst>
              <a:ext uri="{FF2B5EF4-FFF2-40B4-BE49-F238E27FC236}">
                <a16:creationId xmlns:a16="http://schemas.microsoft.com/office/drawing/2014/main" id="{36431D35-66A4-4AB8-A9A7-8E5CC0EAC4BA}"/>
              </a:ext>
            </a:extLst>
          </p:cNvPr>
          <p:cNvSpPr/>
          <p:nvPr/>
        </p:nvSpPr>
        <p:spPr>
          <a:xfrm>
            <a:off x="8187868" y="1897262"/>
            <a:ext cx="2451963" cy="1015663"/>
          </a:xfrm>
          <a:prstGeom prst="rect">
            <a:avLst/>
          </a:prstGeom>
        </p:spPr>
        <p:txBody>
          <a:bodyPr wrap="square">
            <a:spAutoFit/>
          </a:bodyPr>
          <a:lstStyle/>
          <a:p>
            <a:r>
              <a:rPr lang="en-US" sz="1000" b="1" i="1" dirty="0">
                <a:latin typeface="Calibri" panose="020F0502020204030204" pitchFamily="34" charset="0"/>
                <a:ea typeface="Calibri" panose="020F0502020204030204" pitchFamily="34" charset="0"/>
                <a:cs typeface="Calibri" panose="020F0502020204030204" pitchFamily="34" charset="0"/>
              </a:rPr>
              <a:t>LLNL Sponsored ECE Student Project</a:t>
            </a:r>
            <a:r>
              <a:rPr lang="en-US" sz="1000" dirty="0">
                <a:latin typeface="Calibri" panose="020F0502020204030204" pitchFamily="34" charset="0"/>
                <a:ea typeface="Calibri" panose="020F0502020204030204" pitchFamily="34" charset="0"/>
              </a:rPr>
              <a:t>: Safety Inspection robot to automatically identify faults in electrical equipment used in NIF (</a:t>
            </a:r>
            <a:r>
              <a:rPr lang="en-US" sz="1000" i="1" dirty="0">
                <a:latin typeface="Calibri" panose="020F0502020204030204" pitchFamily="34" charset="0"/>
                <a:ea typeface="Calibri" panose="020F0502020204030204" pitchFamily="34" charset="0"/>
              </a:rPr>
              <a:t>reduce technicians’ exposure to dangerous environments in electric power plants and substations</a:t>
            </a:r>
            <a:r>
              <a:rPr lang="en-US" sz="1000" dirty="0">
                <a:latin typeface="Calibri" panose="020F0502020204030204" pitchFamily="34" charset="0"/>
                <a:ea typeface="Calibri" panose="020F0502020204030204" pitchFamily="34" charset="0"/>
              </a:rPr>
              <a:t>).</a:t>
            </a:r>
          </a:p>
        </p:txBody>
      </p:sp>
      <p:sp>
        <p:nvSpPr>
          <p:cNvPr id="24" name="Rectangle 23">
            <a:extLst>
              <a:ext uri="{FF2B5EF4-FFF2-40B4-BE49-F238E27FC236}">
                <a16:creationId xmlns:a16="http://schemas.microsoft.com/office/drawing/2014/main" id="{107DC930-3912-436D-A409-315E9AE13201}"/>
              </a:ext>
            </a:extLst>
          </p:cNvPr>
          <p:cNvSpPr/>
          <p:nvPr/>
        </p:nvSpPr>
        <p:spPr>
          <a:xfrm>
            <a:off x="8187869" y="1836766"/>
            <a:ext cx="3408770" cy="10460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pic>
        <p:nvPicPr>
          <p:cNvPr id="25" name="Picture 24">
            <a:extLst>
              <a:ext uri="{FF2B5EF4-FFF2-40B4-BE49-F238E27FC236}">
                <a16:creationId xmlns:a16="http://schemas.microsoft.com/office/drawing/2014/main" id="{BCF7535A-3D47-4EA4-9CCA-4EFBACE136CF}"/>
              </a:ext>
            </a:extLst>
          </p:cNvPr>
          <p:cNvPicPr>
            <a:picLocks noChangeAspect="1"/>
          </p:cNvPicPr>
          <p:nvPr/>
        </p:nvPicPr>
        <p:blipFill>
          <a:blip r:embed="rId11"/>
          <a:stretch>
            <a:fillRect/>
          </a:stretch>
        </p:blipFill>
        <p:spPr>
          <a:xfrm>
            <a:off x="10748651" y="1905733"/>
            <a:ext cx="739169" cy="890645"/>
          </a:xfrm>
          <a:prstGeom prst="rect">
            <a:avLst/>
          </a:prstGeom>
        </p:spPr>
      </p:pic>
      <p:sp>
        <p:nvSpPr>
          <p:cNvPr id="15" name="TextBox 14">
            <a:extLst>
              <a:ext uri="{FF2B5EF4-FFF2-40B4-BE49-F238E27FC236}">
                <a16:creationId xmlns:a16="http://schemas.microsoft.com/office/drawing/2014/main" id="{32CE0DD1-CC2C-44BF-AE3F-F87C77FD1D33}"/>
              </a:ext>
            </a:extLst>
          </p:cNvPr>
          <p:cNvSpPr txBox="1"/>
          <p:nvPr/>
        </p:nvSpPr>
        <p:spPr>
          <a:xfrm>
            <a:off x="8942014" y="1577520"/>
            <a:ext cx="1550424" cy="261610"/>
          </a:xfrm>
          <a:prstGeom prst="rect">
            <a:avLst/>
          </a:prstGeom>
          <a:noFill/>
        </p:spPr>
        <p:txBody>
          <a:bodyPr wrap="none" rtlCol="0">
            <a:spAutoFit/>
          </a:bodyPr>
          <a:lstStyle/>
          <a:p>
            <a:r>
              <a:rPr lang="en-US" sz="1100" dirty="0"/>
              <a:t>Senior Design Project</a:t>
            </a:r>
          </a:p>
        </p:txBody>
      </p:sp>
    </p:spTree>
    <p:extLst>
      <p:ext uri="{BB962C8B-B14F-4D97-AF65-F5344CB8AC3E}">
        <p14:creationId xmlns:p14="http://schemas.microsoft.com/office/powerpoint/2010/main" val="1223363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7F06-F706-4E83-BA9A-AF83D12A756A}"/>
              </a:ext>
            </a:extLst>
          </p:cNvPr>
          <p:cNvSpPr>
            <a:spLocks noGrp="1"/>
          </p:cNvSpPr>
          <p:nvPr>
            <p:ph type="title"/>
          </p:nvPr>
        </p:nvSpPr>
        <p:spPr/>
        <p:txBody>
          <a:bodyPr/>
          <a:lstStyle/>
          <a:p>
            <a:r>
              <a:rPr lang="en-US" b="1" dirty="0"/>
              <a:t>Degree Options</a:t>
            </a:r>
          </a:p>
        </p:txBody>
      </p:sp>
      <p:sp>
        <p:nvSpPr>
          <p:cNvPr id="3" name="Content Placeholder 2">
            <a:extLst>
              <a:ext uri="{FF2B5EF4-FFF2-40B4-BE49-F238E27FC236}">
                <a16:creationId xmlns:a16="http://schemas.microsoft.com/office/drawing/2014/main" id="{34E7AAC0-D2BD-454C-8B44-E3BE8E38886B}"/>
              </a:ext>
            </a:extLst>
          </p:cNvPr>
          <p:cNvSpPr>
            <a:spLocks noGrp="1"/>
          </p:cNvSpPr>
          <p:nvPr>
            <p:ph idx="1"/>
          </p:nvPr>
        </p:nvSpPr>
        <p:spPr/>
        <p:txBody>
          <a:bodyPr>
            <a:normAutofit/>
          </a:bodyPr>
          <a:lstStyle/>
          <a:p>
            <a:r>
              <a:rPr lang="en-US" dirty="0"/>
              <a:t>PhD</a:t>
            </a:r>
          </a:p>
          <a:p>
            <a:r>
              <a:rPr lang="en-US" dirty="0"/>
              <a:t>MS Plan I (Thesis)</a:t>
            </a:r>
          </a:p>
          <a:p>
            <a:r>
              <a:rPr lang="en-US" dirty="0"/>
              <a:t>MS Plan II (Project or Paper Critique)</a:t>
            </a:r>
          </a:p>
          <a:p>
            <a:endParaRPr lang="en-US" dirty="0"/>
          </a:p>
          <a:p>
            <a:r>
              <a:rPr lang="en-US" dirty="0"/>
              <a:t>Remedial courses</a:t>
            </a:r>
          </a:p>
          <a:p>
            <a:endParaRPr lang="en-US" dirty="0"/>
          </a:p>
          <a:p>
            <a:pPr lvl="1"/>
            <a:endParaRPr lang="en-US" dirty="0"/>
          </a:p>
        </p:txBody>
      </p:sp>
    </p:spTree>
    <p:extLst>
      <p:ext uri="{BB962C8B-B14F-4D97-AF65-F5344CB8AC3E}">
        <p14:creationId xmlns:p14="http://schemas.microsoft.com/office/powerpoint/2010/main" val="2106223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6175" y="684764"/>
            <a:ext cx="5519651" cy="769441"/>
          </a:xfrm>
          <a:prstGeom prst="rect">
            <a:avLst/>
          </a:prstGeom>
          <a:noFill/>
        </p:spPr>
        <p:txBody>
          <a:bodyPr wrap="square" rtlCol="0">
            <a:spAutoFit/>
          </a:bodyPr>
          <a:lstStyle/>
          <a:p>
            <a:pPr algn="ctr"/>
            <a:r>
              <a:rPr lang="en-US" sz="4400" b="1" dirty="0"/>
              <a:t>Financial Support</a:t>
            </a:r>
          </a:p>
        </p:txBody>
      </p:sp>
      <p:graphicFrame>
        <p:nvGraphicFramePr>
          <p:cNvPr id="9" name="Table 8"/>
          <p:cNvGraphicFramePr>
            <a:graphicFrameLocks noGrp="1"/>
          </p:cNvGraphicFramePr>
          <p:nvPr>
            <p:extLst>
              <p:ext uri="{D42A27DB-BD31-4B8C-83A1-F6EECF244321}">
                <p14:modId xmlns:p14="http://schemas.microsoft.com/office/powerpoint/2010/main" val="2019018847"/>
              </p:ext>
            </p:extLst>
          </p:nvPr>
        </p:nvGraphicFramePr>
        <p:xfrm>
          <a:off x="1035271" y="2102411"/>
          <a:ext cx="10153782" cy="3901440"/>
        </p:xfrm>
        <a:graphic>
          <a:graphicData uri="http://schemas.openxmlformats.org/drawingml/2006/table">
            <a:tbl>
              <a:tblPr firstRow="1" bandRow="1">
                <a:tableStyleId>{6E25E649-3F16-4E02-A733-19D2CDBF48F0}</a:tableStyleId>
              </a:tblPr>
              <a:tblGrid>
                <a:gridCol w="5076891">
                  <a:extLst>
                    <a:ext uri="{9D8B030D-6E8A-4147-A177-3AD203B41FA5}">
                      <a16:colId xmlns:a16="http://schemas.microsoft.com/office/drawing/2014/main" val="3706898886"/>
                    </a:ext>
                  </a:extLst>
                </a:gridCol>
                <a:gridCol w="5076891">
                  <a:extLst>
                    <a:ext uri="{9D8B030D-6E8A-4147-A177-3AD203B41FA5}">
                      <a16:colId xmlns:a16="http://schemas.microsoft.com/office/drawing/2014/main" val="722780002"/>
                    </a:ext>
                  </a:extLst>
                </a:gridCol>
              </a:tblGrid>
              <a:tr h="380911">
                <a:tc>
                  <a:txBody>
                    <a:bodyPr/>
                    <a:lstStyle/>
                    <a:p>
                      <a:pPr algn="ctr"/>
                      <a:r>
                        <a:rPr lang="en-US" sz="1900" b="1" dirty="0"/>
                        <a:t>Funding</a:t>
                      </a:r>
                    </a:p>
                  </a:txBody>
                  <a:tcPr/>
                </a:tc>
                <a:tc>
                  <a:txBody>
                    <a:bodyPr/>
                    <a:lstStyle/>
                    <a:p>
                      <a:pPr algn="ctr"/>
                      <a:r>
                        <a:rPr lang="en-US" sz="1900" b="1" dirty="0"/>
                        <a:t>Awards</a:t>
                      </a:r>
                    </a:p>
                  </a:txBody>
                  <a:tcPr/>
                </a:tc>
                <a:extLst>
                  <a:ext uri="{0D108BD9-81ED-4DB2-BD59-A6C34878D82A}">
                    <a16:rowId xmlns:a16="http://schemas.microsoft.com/office/drawing/2014/main" val="1086382310"/>
                  </a:ext>
                </a:extLst>
              </a:tr>
              <a:tr h="2629855">
                <a:tc>
                  <a:txBody>
                    <a:bodyPr/>
                    <a:lstStyle/>
                    <a:p>
                      <a:pPr marL="0" indent="0">
                        <a:spcAft>
                          <a:spcPts val="600"/>
                        </a:spcAft>
                        <a:buFont typeface="Arial" panose="020B0604020202020204" pitchFamily="34" charset="0"/>
                        <a:buNone/>
                      </a:pPr>
                      <a:r>
                        <a:rPr lang="en-US" sz="1900" baseline="0" dirty="0"/>
                        <a:t>Graduate Student Researcher (Major Professor)</a:t>
                      </a:r>
                    </a:p>
                    <a:p>
                      <a:pPr marL="0" indent="0">
                        <a:spcAft>
                          <a:spcPts val="600"/>
                        </a:spcAft>
                        <a:buFont typeface="Arial" panose="020B0604020202020204" pitchFamily="34" charset="0"/>
                        <a:buNone/>
                      </a:pPr>
                      <a:endParaRPr lang="en-US" sz="1900" baseline="0" dirty="0"/>
                    </a:p>
                    <a:p>
                      <a:pPr marL="0" indent="0">
                        <a:spcAft>
                          <a:spcPts val="600"/>
                        </a:spcAft>
                        <a:buFont typeface="Arial" panose="020B0604020202020204" pitchFamily="34" charset="0"/>
                        <a:buNone/>
                      </a:pPr>
                      <a:r>
                        <a:rPr lang="en-US" sz="1900" baseline="0" dirty="0"/>
                        <a:t>Teaching Assistant Positions</a:t>
                      </a:r>
                    </a:p>
                    <a:p>
                      <a:pPr marL="0" indent="0">
                        <a:buFont typeface="Arial" panose="020B0604020202020204" pitchFamily="34" charset="0"/>
                        <a:buNone/>
                      </a:pPr>
                      <a:endParaRPr lang="en-US" sz="1900" baseline="0" dirty="0"/>
                    </a:p>
                    <a:p>
                      <a:pPr marL="0" indent="0">
                        <a:spcAft>
                          <a:spcPts val="600"/>
                        </a:spcAft>
                        <a:buFont typeface="Arial" panose="020B0604020202020204" pitchFamily="34" charset="0"/>
                        <a:buNone/>
                      </a:pPr>
                      <a:r>
                        <a:rPr lang="en-US" sz="1900" baseline="0" dirty="0"/>
                        <a:t>Fellowships</a:t>
                      </a:r>
                    </a:p>
                    <a:p>
                      <a:pPr marL="0" indent="0">
                        <a:spcAft>
                          <a:spcPts val="600"/>
                        </a:spcAft>
                        <a:buFont typeface="Arial" panose="020B0604020202020204" pitchFamily="34" charset="0"/>
                        <a:buNone/>
                      </a:pPr>
                      <a:r>
                        <a:rPr lang="en-US" sz="1900" baseline="0" dirty="0"/>
                        <a:t>       Dean’s Distinguished Fellowship</a:t>
                      </a:r>
                    </a:p>
                    <a:p>
                      <a:pPr marL="0" indent="0">
                        <a:spcAft>
                          <a:spcPts val="600"/>
                        </a:spcAft>
                        <a:buFont typeface="Arial" panose="020B0604020202020204" pitchFamily="34" charset="0"/>
                        <a:buNone/>
                      </a:pPr>
                      <a:r>
                        <a:rPr lang="en-US" sz="1900" baseline="0" dirty="0"/>
                        <a:t>       Dissertation Fellowship</a:t>
                      </a:r>
                    </a:p>
                    <a:p>
                      <a:pPr marL="0" indent="0">
                        <a:spcAft>
                          <a:spcPts val="600"/>
                        </a:spcAft>
                        <a:buFont typeface="Arial" panose="020B0604020202020204" pitchFamily="34" charset="0"/>
                        <a:buNone/>
                      </a:pPr>
                      <a:r>
                        <a:rPr lang="en-US" sz="1900" baseline="0" dirty="0"/>
                        <a:t>       </a:t>
                      </a:r>
                      <a:r>
                        <a:rPr lang="en-US" sz="1800" b="0" i="0" kern="1200" dirty="0">
                          <a:solidFill>
                            <a:schemeClr val="dk1"/>
                          </a:solidFill>
                          <a:effectLst/>
                          <a:latin typeface="+mn-lt"/>
                          <a:ea typeface="+mn-ea"/>
                          <a:cs typeface="+mn-cs"/>
                        </a:rPr>
                        <a:t>Graduate Assistance in Areas of National Need (</a:t>
                      </a:r>
                      <a:r>
                        <a:rPr lang="en-US" sz="1900" baseline="0" dirty="0"/>
                        <a:t>GAANN) Fellowship </a:t>
                      </a:r>
                    </a:p>
                    <a:p>
                      <a:pPr marL="0" indent="0">
                        <a:buFont typeface="Arial" panose="020B0604020202020204" pitchFamily="34" charset="0"/>
                        <a:buNone/>
                      </a:pPr>
                      <a:endParaRPr lang="en-US" sz="1900" baseline="0" dirty="0"/>
                    </a:p>
                  </a:txBody>
                  <a:tcPr>
                    <a:lnR w="12700" cap="flat" cmpd="sng" algn="ctr">
                      <a:solidFill>
                        <a:schemeClr val="tx1"/>
                      </a:solidFill>
                      <a:prstDash val="solid"/>
                      <a:round/>
                      <a:headEnd type="none" w="med" len="med"/>
                      <a:tailEnd type="none" w="med" len="med"/>
                    </a:lnR>
                  </a:tcPr>
                </a:tc>
                <a:tc>
                  <a:txBody>
                    <a:bodyPr/>
                    <a:lstStyle/>
                    <a:p>
                      <a:pPr>
                        <a:spcAft>
                          <a:spcPts val="600"/>
                        </a:spcAft>
                      </a:pPr>
                      <a:r>
                        <a:rPr lang="en-US" sz="1900" dirty="0" err="1"/>
                        <a:t>Soohoo</a:t>
                      </a:r>
                      <a:r>
                        <a:rPr lang="en-US" sz="1900" baseline="0" dirty="0"/>
                        <a:t>-Lee Endowed Fellowship</a:t>
                      </a:r>
                    </a:p>
                    <a:p>
                      <a:pPr>
                        <a:spcAft>
                          <a:spcPts val="600"/>
                        </a:spcAft>
                      </a:pPr>
                      <a:r>
                        <a:rPr lang="en-US" sz="1900" baseline="0" dirty="0" err="1"/>
                        <a:t>Dorf</a:t>
                      </a:r>
                      <a:r>
                        <a:rPr lang="en-US" sz="1900" baseline="0" dirty="0"/>
                        <a:t> Outstanding Graduate Student Award</a:t>
                      </a:r>
                    </a:p>
                    <a:p>
                      <a:pPr>
                        <a:spcAft>
                          <a:spcPts val="600"/>
                        </a:spcAft>
                      </a:pPr>
                      <a:r>
                        <a:rPr lang="en-US" sz="1900" baseline="0" dirty="0"/>
                        <a:t>Northrop Grumman Graduate Fellowship</a:t>
                      </a:r>
                    </a:p>
                    <a:p>
                      <a:pPr>
                        <a:spcAft>
                          <a:spcPts val="600"/>
                        </a:spcAft>
                      </a:pPr>
                      <a:r>
                        <a:rPr lang="en-US" sz="1900" baseline="0" dirty="0"/>
                        <a:t>IEEE Graduate Fellowship</a:t>
                      </a:r>
                    </a:p>
                    <a:p>
                      <a:pPr>
                        <a:spcAft>
                          <a:spcPts val="600"/>
                        </a:spcAft>
                      </a:pPr>
                      <a:r>
                        <a:rPr lang="en-US" sz="1900" baseline="0" dirty="0"/>
                        <a:t>Travel Awards</a:t>
                      </a:r>
                      <a:endParaRPr lang="en-US" sz="190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425877509"/>
                  </a:ext>
                </a:extLst>
              </a:tr>
            </a:tbl>
          </a:graphicData>
        </a:graphic>
      </p:graphicFrame>
    </p:spTree>
    <p:extLst>
      <p:ext uri="{BB962C8B-B14F-4D97-AF65-F5344CB8AC3E}">
        <p14:creationId xmlns:p14="http://schemas.microsoft.com/office/powerpoint/2010/main" val="974778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lstStyle/>
          <a:p>
            <a:r>
              <a:rPr lang="en-US" b="1" dirty="0"/>
              <a:t>Graduate Advising Team</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6537173" y="4963160"/>
            <a:ext cx="1285875" cy="1285875"/>
          </a:xfrm>
          <a:prstGeom prst="rect">
            <a:avLst/>
          </a:prstGeom>
        </p:spPr>
      </p:pic>
      <p:sp>
        <p:nvSpPr>
          <p:cNvPr id="10" name="Rectangle 9"/>
          <p:cNvSpPr/>
          <p:nvPr/>
        </p:nvSpPr>
        <p:spPr>
          <a:xfrm>
            <a:off x="2272144" y="2596357"/>
            <a:ext cx="3086422" cy="1831271"/>
          </a:xfrm>
          <a:prstGeom prst="rect">
            <a:avLst/>
          </a:prstGeom>
        </p:spPr>
        <p:txBody>
          <a:bodyPr wrap="none">
            <a:spAutoFit/>
          </a:bodyPr>
          <a:lstStyle/>
          <a:p>
            <a:r>
              <a:rPr lang="en-US" sz="2000" b="1" dirty="0"/>
              <a:t>Michelle Walker</a:t>
            </a:r>
          </a:p>
          <a:p>
            <a:r>
              <a:rPr lang="en-US" dirty="0"/>
              <a:t>Graduate Program Coordinator</a:t>
            </a:r>
          </a:p>
          <a:p>
            <a:pPr marL="285750" indent="-285750">
              <a:buFont typeface="Arial" panose="020B0604020202020204" pitchFamily="34" charset="0"/>
              <a:buChar char="•"/>
            </a:pPr>
            <a:r>
              <a:rPr lang="en-US" sz="1500" dirty="0"/>
              <a:t>Main point of contact</a:t>
            </a:r>
          </a:p>
          <a:p>
            <a:pPr marL="285750" indent="-285750">
              <a:buFont typeface="Arial" panose="020B0604020202020204" pitchFamily="34" charset="0"/>
              <a:buChar char="•"/>
            </a:pPr>
            <a:r>
              <a:rPr lang="en-US" sz="1500" dirty="0"/>
              <a:t>Reviews all paperwork</a:t>
            </a:r>
          </a:p>
          <a:p>
            <a:pPr marL="285750" indent="-285750">
              <a:buFont typeface="Arial" panose="020B0604020202020204" pitchFamily="34" charset="0"/>
              <a:buChar char="•"/>
            </a:pPr>
            <a:r>
              <a:rPr lang="en-US" sz="1500" dirty="0"/>
              <a:t>Academic Advising</a:t>
            </a:r>
          </a:p>
          <a:p>
            <a:pPr marL="285750" indent="-285750">
              <a:buFont typeface="Arial" panose="020B0604020202020204" pitchFamily="34" charset="0"/>
              <a:buChar char="•"/>
            </a:pPr>
            <a:r>
              <a:rPr lang="en-US" sz="1500" dirty="0"/>
              <a:t>Funding Questions</a:t>
            </a:r>
          </a:p>
          <a:p>
            <a:pPr marL="285750" indent="-285750">
              <a:buFont typeface="Arial" panose="020B0604020202020204" pitchFamily="34" charset="0"/>
              <a:buChar char="•"/>
            </a:pPr>
            <a:r>
              <a:rPr lang="en-US" sz="1500" dirty="0"/>
              <a:t>Faculty and/or student concerns</a:t>
            </a:r>
          </a:p>
        </p:txBody>
      </p:sp>
      <p:sp>
        <p:nvSpPr>
          <p:cNvPr id="11" name="Rectangle 10"/>
          <p:cNvSpPr/>
          <p:nvPr/>
        </p:nvSpPr>
        <p:spPr>
          <a:xfrm>
            <a:off x="2367723" y="4842428"/>
            <a:ext cx="4080669" cy="1415772"/>
          </a:xfrm>
          <a:prstGeom prst="rect">
            <a:avLst/>
          </a:prstGeom>
        </p:spPr>
        <p:txBody>
          <a:bodyPr wrap="none">
            <a:spAutoFit/>
          </a:bodyPr>
          <a:lstStyle/>
          <a:p>
            <a:r>
              <a:rPr lang="en-US" sz="2000" b="1" dirty="0"/>
              <a:t>Professor </a:t>
            </a:r>
            <a:r>
              <a:rPr lang="en-US" sz="2000" b="1" dirty="0" err="1"/>
              <a:t>Lifeng</a:t>
            </a:r>
            <a:r>
              <a:rPr lang="en-US" sz="2000" b="1" dirty="0"/>
              <a:t> Lai</a:t>
            </a:r>
          </a:p>
          <a:p>
            <a:r>
              <a:rPr lang="en-US" dirty="0"/>
              <a:t>ECE Graduate Program Chair</a:t>
            </a:r>
          </a:p>
          <a:p>
            <a:pPr marL="285750" indent="-285750">
              <a:buFont typeface="Arial" panose="020B0604020202020204" pitchFamily="34" charset="0"/>
              <a:buChar char="•"/>
            </a:pPr>
            <a:r>
              <a:rPr lang="en-US" sz="1500" dirty="0"/>
              <a:t>Approves Petition to Change Degree Objective</a:t>
            </a:r>
          </a:p>
          <a:p>
            <a:pPr marL="285750" indent="-285750">
              <a:buFont typeface="Arial" panose="020B0604020202020204" pitchFamily="34" charset="0"/>
              <a:buChar char="•"/>
            </a:pPr>
            <a:r>
              <a:rPr lang="en-US" sz="1500" dirty="0"/>
              <a:t>Faculty and/or student concerns</a:t>
            </a:r>
          </a:p>
          <a:p>
            <a:pPr marL="285750" indent="-285750">
              <a:buFont typeface="Arial" panose="020B0604020202020204" pitchFamily="34" charset="0"/>
              <a:buChar char="•"/>
            </a:pPr>
            <a:endParaRPr lang="en-US" dirty="0"/>
          </a:p>
        </p:txBody>
      </p:sp>
      <p:sp>
        <p:nvSpPr>
          <p:cNvPr id="12" name="Rectangle 11"/>
          <p:cNvSpPr/>
          <p:nvPr/>
        </p:nvSpPr>
        <p:spPr>
          <a:xfrm>
            <a:off x="7756958" y="2581312"/>
            <a:ext cx="3451971" cy="2246769"/>
          </a:xfrm>
          <a:prstGeom prst="rect">
            <a:avLst/>
          </a:prstGeom>
        </p:spPr>
        <p:txBody>
          <a:bodyPr wrap="none">
            <a:spAutoFit/>
          </a:bodyPr>
          <a:lstStyle/>
          <a:p>
            <a:r>
              <a:rPr lang="en-US" sz="2000" b="1" dirty="0"/>
              <a:t>Professor </a:t>
            </a:r>
            <a:r>
              <a:rPr lang="en-US" sz="2000" b="1" dirty="0" err="1"/>
              <a:t>Weijian</a:t>
            </a:r>
            <a:r>
              <a:rPr lang="en-US" sz="2000" b="1" dirty="0"/>
              <a:t> Yang</a:t>
            </a:r>
          </a:p>
          <a:p>
            <a:r>
              <a:rPr lang="en-US" sz="1500" dirty="0"/>
              <a:t>Graduate Faculty Advisor</a:t>
            </a:r>
          </a:p>
          <a:p>
            <a:pPr marL="285750" indent="-285750">
              <a:buFont typeface="Arial" panose="020B0604020202020204" pitchFamily="34" charset="0"/>
              <a:buChar char="•"/>
            </a:pPr>
            <a:r>
              <a:rPr lang="en-US" sz="1500" dirty="0"/>
              <a:t>Academic Advising</a:t>
            </a:r>
          </a:p>
          <a:p>
            <a:pPr marL="285750" indent="-285750">
              <a:buFont typeface="Arial" panose="020B0604020202020204" pitchFamily="34" charset="0"/>
              <a:buChar char="•"/>
            </a:pPr>
            <a:r>
              <a:rPr lang="en-US" sz="1500" dirty="0"/>
              <a:t>Approvals</a:t>
            </a:r>
          </a:p>
          <a:p>
            <a:pPr marL="742950" lvl="1" indent="-285750">
              <a:buFont typeface="Arial" panose="020B0604020202020204" pitchFamily="34" charset="0"/>
              <a:buChar char="•"/>
            </a:pPr>
            <a:r>
              <a:rPr lang="en-US" sz="1500" dirty="0"/>
              <a:t>Remedial Courses</a:t>
            </a:r>
          </a:p>
          <a:p>
            <a:pPr marL="742950" lvl="1" indent="-285750">
              <a:buFont typeface="Arial" panose="020B0604020202020204" pitchFamily="34" charset="0"/>
              <a:buChar char="•"/>
            </a:pPr>
            <a:r>
              <a:rPr lang="en-US" sz="1500" dirty="0"/>
              <a:t>Program of Study</a:t>
            </a:r>
          </a:p>
          <a:p>
            <a:pPr marL="742950" lvl="1" indent="-285750">
              <a:buFont typeface="Arial" panose="020B0604020202020204" pitchFamily="34" charset="0"/>
              <a:buChar char="•"/>
            </a:pPr>
            <a:r>
              <a:rPr lang="en-US" sz="1500" dirty="0"/>
              <a:t>Grad Studies Paperwork</a:t>
            </a:r>
          </a:p>
          <a:p>
            <a:pPr marL="742950" lvl="1" indent="-285750">
              <a:buFont typeface="Arial" panose="020B0604020202020204" pitchFamily="34" charset="0"/>
              <a:buChar char="•"/>
            </a:pPr>
            <a:r>
              <a:rPr lang="en-US" sz="1500" dirty="0"/>
              <a:t>ECE Paperwork </a:t>
            </a:r>
          </a:p>
          <a:p>
            <a:pPr marL="742950" lvl="1" indent="-285750">
              <a:buFont typeface="Arial" panose="020B0604020202020204" pitchFamily="34" charset="0"/>
              <a:buChar char="•"/>
            </a:pPr>
            <a:r>
              <a:rPr lang="en-US" sz="1500" dirty="0"/>
              <a:t>Faculty and/or student concerns</a:t>
            </a:r>
          </a:p>
        </p:txBody>
      </p:sp>
      <p:sp>
        <p:nvSpPr>
          <p:cNvPr id="13" name="Rectangle 12"/>
          <p:cNvSpPr/>
          <p:nvPr/>
        </p:nvSpPr>
        <p:spPr>
          <a:xfrm>
            <a:off x="7823048" y="4888594"/>
            <a:ext cx="3606885" cy="1369606"/>
          </a:xfrm>
          <a:prstGeom prst="rect">
            <a:avLst/>
          </a:prstGeom>
        </p:spPr>
        <p:txBody>
          <a:bodyPr wrap="none">
            <a:spAutoFit/>
          </a:bodyPr>
          <a:lstStyle/>
          <a:p>
            <a:r>
              <a:rPr lang="en-US" sz="2000" b="1" dirty="0"/>
              <a:t>Professor Sebastian Gomez-Diaz</a:t>
            </a:r>
          </a:p>
          <a:p>
            <a:r>
              <a:rPr lang="en-US" dirty="0"/>
              <a:t>MS Advising Director</a:t>
            </a:r>
          </a:p>
          <a:p>
            <a:pPr marL="285750" indent="-285750">
              <a:buFont typeface="Arial" panose="020B0604020202020204" pitchFamily="34" charset="0"/>
              <a:buChar char="•"/>
            </a:pPr>
            <a:r>
              <a:rPr lang="en-US" sz="1500" dirty="0"/>
              <a:t>MS Advising</a:t>
            </a:r>
          </a:p>
          <a:p>
            <a:pPr marL="285750" indent="-285750">
              <a:buFont typeface="Arial" panose="020B0604020202020204" pitchFamily="34" charset="0"/>
              <a:buChar char="•"/>
            </a:pPr>
            <a:r>
              <a:rPr lang="en-US" sz="1500" dirty="0"/>
              <a:t>Approvals</a:t>
            </a:r>
          </a:p>
          <a:p>
            <a:pPr marL="285750" indent="-285750">
              <a:buFont typeface="Arial" panose="020B0604020202020204" pitchFamily="34" charset="0"/>
              <a:buChar char="•"/>
            </a:pPr>
            <a:r>
              <a:rPr lang="en-US" sz="1500" dirty="0"/>
              <a:t>Faculty and/or student concerns</a:t>
            </a:r>
          </a:p>
        </p:txBody>
      </p:sp>
      <p:pic>
        <p:nvPicPr>
          <p:cNvPr id="14" name="Picture 13" descr="A picture containing tree, person, outdoor&#10;&#10;Description automatically generated">
            <a:extLst>
              <a:ext uri="{FF2B5EF4-FFF2-40B4-BE49-F238E27FC236}">
                <a16:creationId xmlns:a16="http://schemas.microsoft.com/office/drawing/2014/main" id="{89FBAB91-84D1-4B9E-C5BE-513E0444EC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123" y="2721107"/>
            <a:ext cx="1282700" cy="1282700"/>
          </a:xfrm>
          <a:prstGeom prst="rect">
            <a:avLst/>
          </a:prstGeom>
        </p:spPr>
      </p:pic>
      <p:pic>
        <p:nvPicPr>
          <p:cNvPr id="16" name="Picture 15" descr="A picture containing person, smiling, suit, posing&#10;&#10;Description automatically generated">
            <a:extLst>
              <a:ext uri="{FF2B5EF4-FFF2-40B4-BE49-F238E27FC236}">
                <a16:creationId xmlns:a16="http://schemas.microsoft.com/office/drawing/2014/main" id="{4317D5D6-A8E9-A6AF-9B4C-767C0998F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9296" y="2662818"/>
            <a:ext cx="1282700" cy="1282700"/>
          </a:xfrm>
          <a:prstGeom prst="rect">
            <a:avLst/>
          </a:prstGeom>
        </p:spPr>
      </p:pic>
      <p:pic>
        <p:nvPicPr>
          <p:cNvPr id="18" name="Picture 17" descr="A person wearing glasses&#10;&#10;Description automatically generated with medium confidence">
            <a:extLst>
              <a:ext uri="{FF2B5EF4-FFF2-40B4-BE49-F238E27FC236}">
                <a16:creationId xmlns:a16="http://schemas.microsoft.com/office/drawing/2014/main" id="{B666FCAB-F2A6-BB1E-009E-11D64F4A8E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500" y="4807733"/>
            <a:ext cx="1282700" cy="1282700"/>
          </a:xfrm>
          <a:prstGeom prst="rect">
            <a:avLst/>
          </a:prstGeom>
        </p:spPr>
      </p:pic>
    </p:spTree>
    <p:extLst>
      <p:ext uri="{BB962C8B-B14F-4D97-AF65-F5344CB8AC3E}">
        <p14:creationId xmlns:p14="http://schemas.microsoft.com/office/powerpoint/2010/main" val="3459560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7F06-F706-4E83-BA9A-AF83D12A756A}"/>
              </a:ext>
            </a:extLst>
          </p:cNvPr>
          <p:cNvSpPr>
            <a:spLocks noGrp="1"/>
          </p:cNvSpPr>
          <p:nvPr>
            <p:ph type="title"/>
          </p:nvPr>
        </p:nvSpPr>
        <p:spPr/>
        <p:txBody>
          <a:bodyPr/>
          <a:lstStyle/>
          <a:p>
            <a:r>
              <a:rPr lang="en-US" b="1" dirty="0"/>
              <a:t>Admissions</a:t>
            </a:r>
          </a:p>
        </p:txBody>
      </p:sp>
      <p:sp>
        <p:nvSpPr>
          <p:cNvPr id="3" name="Content Placeholder 2">
            <a:extLst>
              <a:ext uri="{FF2B5EF4-FFF2-40B4-BE49-F238E27FC236}">
                <a16:creationId xmlns:a16="http://schemas.microsoft.com/office/drawing/2014/main" id="{34E7AAC0-D2BD-454C-8B44-E3BE8E38886B}"/>
              </a:ext>
            </a:extLst>
          </p:cNvPr>
          <p:cNvSpPr>
            <a:spLocks noGrp="1"/>
          </p:cNvSpPr>
          <p:nvPr>
            <p:ph idx="1"/>
          </p:nvPr>
        </p:nvSpPr>
        <p:spPr/>
        <p:txBody>
          <a:bodyPr>
            <a:normAutofit fontScale="92500" lnSpcReduction="10000"/>
          </a:bodyPr>
          <a:lstStyle/>
          <a:p>
            <a:r>
              <a:rPr lang="en-US" dirty="0"/>
              <a:t>GRE NOT required</a:t>
            </a:r>
          </a:p>
          <a:p>
            <a:r>
              <a:rPr lang="en-US" dirty="0"/>
              <a:t>GPA</a:t>
            </a:r>
          </a:p>
          <a:p>
            <a:pPr lvl="1"/>
            <a:r>
              <a:rPr lang="en-US" dirty="0"/>
              <a:t>3.2 minimum for ECEGP; 3.0 minimum for UC Davis</a:t>
            </a:r>
          </a:p>
          <a:p>
            <a:r>
              <a:rPr lang="en-US" dirty="0"/>
              <a:t>TOEFL</a:t>
            </a:r>
          </a:p>
          <a:p>
            <a:pPr lvl="1"/>
            <a:r>
              <a:rPr lang="en-US" dirty="0"/>
              <a:t>24 or higher on Writing; 23 or higher on Speaking (26 is minimum for TA appointment eligibility)</a:t>
            </a:r>
          </a:p>
          <a:p>
            <a:pPr lvl="1"/>
            <a:r>
              <a:rPr lang="en-US" dirty="0"/>
              <a:t>Recommended total score: 100 or higher; Minimum total score: 80</a:t>
            </a:r>
          </a:p>
          <a:p>
            <a:pPr lvl="1"/>
            <a:endParaRPr lang="en-US" dirty="0"/>
          </a:p>
          <a:p>
            <a:r>
              <a:rPr lang="en-US" dirty="0"/>
              <a:t>How to prepare a successful application</a:t>
            </a:r>
          </a:p>
          <a:p>
            <a:pPr lvl="1"/>
            <a:r>
              <a:rPr lang="en-US" dirty="0"/>
              <a:t>Recommendation letters</a:t>
            </a:r>
          </a:p>
          <a:p>
            <a:pPr lvl="1"/>
            <a:r>
              <a:rPr lang="en-US" dirty="0"/>
              <a:t>Personal and research statements</a:t>
            </a:r>
          </a:p>
          <a:p>
            <a:pPr lvl="1"/>
            <a:r>
              <a:rPr lang="en-US" dirty="0"/>
              <a:t>Correspondence with faculty</a:t>
            </a:r>
          </a:p>
        </p:txBody>
      </p:sp>
    </p:spTree>
    <p:extLst>
      <p:ext uri="{BB962C8B-B14F-4D97-AF65-F5344CB8AC3E}">
        <p14:creationId xmlns:p14="http://schemas.microsoft.com/office/powerpoint/2010/main" val="177125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95328" y="576795"/>
            <a:ext cx="10363198" cy="1228581"/>
          </a:xfrm>
        </p:spPr>
        <p:txBody>
          <a:bodyPr>
            <a:normAutofit fontScale="90000"/>
          </a:bodyPr>
          <a:lstStyle/>
          <a:p>
            <a:r>
              <a:rPr lang="en-US" b="1" dirty="0"/>
              <a:t>Fee Waiver for Domestic PhD Applicants</a:t>
            </a:r>
          </a:p>
        </p:txBody>
      </p:sp>
      <p:cxnSp>
        <p:nvCxnSpPr>
          <p:cNvPr id="6" name="Straight Connector 5"/>
          <p:cNvCxnSpPr/>
          <p:nvPr/>
        </p:nvCxnSpPr>
        <p:spPr>
          <a:xfrm>
            <a:off x="914400" y="1891989"/>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Graphical user interface, text, application&#10;&#10;Description automatically generated">
            <a:extLst>
              <a:ext uri="{FF2B5EF4-FFF2-40B4-BE49-F238E27FC236}">
                <a16:creationId xmlns:a16="http://schemas.microsoft.com/office/drawing/2014/main" id="{3D60701E-12B7-9154-2959-A9FC0CB08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125" y="2191825"/>
            <a:ext cx="7772400" cy="3924140"/>
          </a:xfrm>
          <a:prstGeom prst="rect">
            <a:avLst/>
          </a:prstGeom>
        </p:spPr>
      </p:pic>
      <p:sp>
        <p:nvSpPr>
          <p:cNvPr id="4" name="TextBox 3">
            <a:extLst>
              <a:ext uri="{FF2B5EF4-FFF2-40B4-BE49-F238E27FC236}">
                <a16:creationId xmlns:a16="http://schemas.microsoft.com/office/drawing/2014/main" id="{50385138-15B0-6864-90F8-89BC6D5C72E7}"/>
              </a:ext>
            </a:extLst>
          </p:cNvPr>
          <p:cNvSpPr txBox="1"/>
          <p:nvPr/>
        </p:nvSpPr>
        <p:spPr>
          <a:xfrm>
            <a:off x="1883157" y="5952550"/>
            <a:ext cx="8425684" cy="369332"/>
          </a:xfrm>
          <a:prstGeom prst="rect">
            <a:avLst/>
          </a:prstGeom>
          <a:noFill/>
        </p:spPr>
        <p:txBody>
          <a:bodyPr wrap="square">
            <a:spAutoFit/>
          </a:bodyPr>
          <a:lstStyle/>
          <a:p>
            <a:r>
              <a:rPr lang="en-US" dirty="0"/>
              <a:t>https://</a:t>
            </a:r>
            <a:r>
              <a:rPr lang="en-US" dirty="0" err="1"/>
              <a:t>engineering.ucdavis.edu</a:t>
            </a:r>
            <a:r>
              <a:rPr lang="en-US" dirty="0"/>
              <a:t>/graduate-students/admissions/</a:t>
            </a:r>
            <a:r>
              <a:rPr lang="en-US" dirty="0" err="1"/>
              <a:t>coe</a:t>
            </a:r>
            <a:r>
              <a:rPr lang="en-US" dirty="0"/>
              <a:t>-equity-program</a:t>
            </a:r>
          </a:p>
        </p:txBody>
      </p:sp>
    </p:spTree>
    <p:extLst>
      <p:ext uri="{BB962C8B-B14F-4D97-AF65-F5344CB8AC3E}">
        <p14:creationId xmlns:p14="http://schemas.microsoft.com/office/powerpoint/2010/main" val="3609913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6175" y="395519"/>
            <a:ext cx="5519651" cy="646331"/>
          </a:xfrm>
          <a:prstGeom prst="rect">
            <a:avLst/>
          </a:prstGeom>
          <a:noFill/>
        </p:spPr>
        <p:txBody>
          <a:bodyPr wrap="square" rtlCol="0">
            <a:spAutoFit/>
          </a:bodyPr>
          <a:lstStyle/>
          <a:p>
            <a:pPr algn="ctr"/>
            <a:r>
              <a:rPr lang="en-US" sz="3600" b="1" dirty="0"/>
              <a:t>PhD Timeline</a:t>
            </a:r>
          </a:p>
        </p:txBody>
      </p:sp>
      <p:graphicFrame>
        <p:nvGraphicFramePr>
          <p:cNvPr id="5" name="Table 4"/>
          <p:cNvGraphicFramePr>
            <a:graphicFrameLocks noGrp="1"/>
          </p:cNvGraphicFramePr>
          <p:nvPr/>
        </p:nvGraphicFramePr>
        <p:xfrm>
          <a:off x="999565" y="1307499"/>
          <a:ext cx="10041812" cy="4953001"/>
        </p:xfrm>
        <a:graphic>
          <a:graphicData uri="http://schemas.openxmlformats.org/drawingml/2006/table">
            <a:tbl>
              <a:tblPr firstRow="1" bandRow="1">
                <a:tableStyleId>{616DA210-FB5B-4158-B5E0-FEB733F419BA}</a:tableStyleId>
              </a:tblPr>
              <a:tblGrid>
                <a:gridCol w="1056432">
                  <a:extLst>
                    <a:ext uri="{9D8B030D-6E8A-4147-A177-3AD203B41FA5}">
                      <a16:colId xmlns:a16="http://schemas.microsoft.com/office/drawing/2014/main" val="3764141707"/>
                    </a:ext>
                  </a:extLst>
                </a:gridCol>
                <a:gridCol w="3007568">
                  <a:extLst>
                    <a:ext uri="{9D8B030D-6E8A-4147-A177-3AD203B41FA5}">
                      <a16:colId xmlns:a16="http://schemas.microsoft.com/office/drawing/2014/main" val="2306806931"/>
                    </a:ext>
                  </a:extLst>
                </a:gridCol>
                <a:gridCol w="3066661">
                  <a:extLst>
                    <a:ext uri="{9D8B030D-6E8A-4147-A177-3AD203B41FA5}">
                      <a16:colId xmlns:a16="http://schemas.microsoft.com/office/drawing/2014/main" val="1693394365"/>
                    </a:ext>
                  </a:extLst>
                </a:gridCol>
                <a:gridCol w="2911151">
                  <a:extLst>
                    <a:ext uri="{9D8B030D-6E8A-4147-A177-3AD203B41FA5}">
                      <a16:colId xmlns:a16="http://schemas.microsoft.com/office/drawing/2014/main" val="775979082"/>
                    </a:ext>
                  </a:extLst>
                </a:gridCol>
              </a:tblGrid>
              <a:tr h="370840">
                <a:tc>
                  <a:txBody>
                    <a:bodyPr/>
                    <a:lstStyle/>
                    <a:p>
                      <a:pPr algn="ctr"/>
                      <a:r>
                        <a:rPr lang="en-US" sz="1500" b="1" dirty="0">
                          <a:solidFill>
                            <a:schemeClr val="tx1"/>
                          </a:solidFill>
                        </a:rPr>
                        <a:t>Year 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solidFill>
                            <a:schemeClr val="tx1"/>
                          </a:solidFill>
                        </a:rPr>
                        <a:t>Fall Quarter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solidFill>
                            <a:schemeClr val="tx1"/>
                          </a:solidFill>
                        </a:rPr>
                        <a:t>Winter Quarter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500" dirty="0">
                          <a:solidFill>
                            <a:schemeClr val="tx1"/>
                          </a:solidFill>
                        </a:rPr>
                        <a:t>Spring Quarter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686148"/>
                  </a:ext>
                </a:extLst>
              </a:tr>
              <a:tr h="370840">
                <a:tc rowSpan="4">
                  <a:txBody>
                    <a:bodyPr/>
                    <a:lstStyle/>
                    <a:p>
                      <a:pPr algn="ct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Declare</a:t>
                      </a:r>
                      <a:r>
                        <a:rPr lang="en-US" sz="1500" baseline="0" dirty="0">
                          <a:solidFill>
                            <a:schemeClr val="tx1"/>
                          </a:solidFill>
                        </a:rPr>
                        <a:t> Major Professor</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Preliminary Examination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6808826"/>
                  </a:ext>
                </a:extLst>
              </a:tr>
              <a:tr h="314960">
                <a:tc vMerge="1">
                  <a:txBody>
                    <a:bodyPr/>
                    <a:lstStyle/>
                    <a:p>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EEC 290: Seminar</a:t>
                      </a:r>
                      <a:r>
                        <a:rPr lang="en-US" sz="1500" baseline="0" dirty="0">
                          <a:solidFill>
                            <a:schemeClr val="tx1"/>
                          </a:solidFill>
                        </a:rPr>
                        <a:t> in ECE</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Language</a:t>
                      </a:r>
                      <a:r>
                        <a:rPr lang="en-US" sz="1500" baseline="0" dirty="0">
                          <a:solidFill>
                            <a:schemeClr val="tx1"/>
                          </a:solidFill>
                        </a:rPr>
                        <a:t> Proficiency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Language</a:t>
                      </a:r>
                      <a:r>
                        <a:rPr lang="en-US" sz="1500" baseline="0" dirty="0">
                          <a:solidFill>
                            <a:schemeClr val="tx1"/>
                          </a:solidFill>
                        </a:rPr>
                        <a:t> Proficiency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5705588"/>
                  </a:ext>
                </a:extLst>
              </a:tr>
              <a:tr h="370840">
                <a:tc vMerge="1">
                  <a:txBody>
                    <a:bodyPr/>
                    <a:lstStyle/>
                    <a:p>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390:</a:t>
                      </a:r>
                      <a:r>
                        <a:rPr lang="en-US" sz="1500" baseline="0" dirty="0">
                          <a:solidFill>
                            <a:schemeClr val="tx1"/>
                          </a:solidFill>
                        </a:rPr>
                        <a:t> </a:t>
                      </a:r>
                      <a:r>
                        <a:rPr lang="en-US" sz="1500" dirty="0">
                          <a:solidFill>
                            <a:schemeClr val="tx1"/>
                          </a:solidFill>
                        </a:rPr>
                        <a:t>The</a:t>
                      </a:r>
                      <a:r>
                        <a:rPr lang="en-US" sz="1500" baseline="0" dirty="0">
                          <a:solidFill>
                            <a:schemeClr val="tx1"/>
                          </a:solidFill>
                        </a:rPr>
                        <a:t> Teaching of ECE</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 for Program of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 for Program of</a:t>
                      </a:r>
                      <a:r>
                        <a:rPr lang="en-US" sz="1500" baseline="0" dirty="0">
                          <a:solidFill>
                            <a:schemeClr val="tx1"/>
                          </a:solidFill>
                        </a:rPr>
                        <a:t> Study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3687697"/>
                  </a:ext>
                </a:extLst>
              </a:tr>
              <a:tr h="370840">
                <a:tc vMerge="1">
                  <a:txBody>
                    <a:bodyPr/>
                    <a:lstStyle/>
                    <a:p>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Courses</a:t>
                      </a:r>
                      <a:r>
                        <a:rPr lang="en-US" sz="1500" baseline="0" dirty="0">
                          <a:solidFill>
                            <a:schemeClr val="tx1"/>
                          </a:solidFill>
                        </a:rPr>
                        <a:t> for Program of Study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0793814"/>
                  </a:ext>
                </a:extLst>
              </a:tr>
              <a:tr h="125307">
                <a:tc>
                  <a:txBody>
                    <a:bodyPr/>
                    <a:lstStyle/>
                    <a:p>
                      <a:pPr algn="ctr"/>
                      <a:endParaRPr lang="en-US" sz="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641146158"/>
                  </a:ext>
                </a:extLst>
              </a:tr>
              <a:tr h="370840">
                <a:tc>
                  <a:txBody>
                    <a:bodyPr/>
                    <a:lstStyle/>
                    <a:p>
                      <a:pPr algn="ctr"/>
                      <a:r>
                        <a:rPr lang="en-US" sz="1500" b="1" dirty="0">
                          <a:solidFill>
                            <a:schemeClr val="tx1"/>
                          </a:solidFill>
                        </a:rPr>
                        <a:t>Year</a:t>
                      </a:r>
                      <a:r>
                        <a:rPr lang="en-US" sz="1500" b="1" baseline="0" dirty="0">
                          <a:solidFill>
                            <a:schemeClr val="tx1"/>
                          </a:solidFill>
                        </a:rPr>
                        <a:t> Two</a:t>
                      </a: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290: Seminar in ECE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a:t>
                      </a:r>
                      <a:r>
                        <a:rPr lang="en-US" sz="1500" baseline="0" dirty="0">
                          <a:solidFill>
                            <a:schemeClr val="tx1"/>
                          </a:solidFill>
                        </a:rPr>
                        <a:t> for Program of Study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 for Program of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1017650"/>
                  </a:ext>
                </a:extLst>
              </a:tr>
              <a:tr h="370840">
                <a:tc rowSpan="2">
                  <a:txBody>
                    <a:bodyPr/>
                    <a:lstStyle/>
                    <a:p>
                      <a:pPr algn="ct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 for Program of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299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299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7958265"/>
                  </a:ext>
                </a:extLst>
              </a:tr>
              <a:tr h="370840">
                <a:tc vMerge="1">
                  <a:txBody>
                    <a:bodyPr/>
                    <a:lstStyle/>
                    <a:p>
                      <a:endParaRPr lang="en-US"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299: Research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400" dirty="0"/>
                    </a:p>
                  </a:txBody>
                  <a:tcPr/>
                </a:tc>
                <a:extLst>
                  <a:ext uri="{0D108BD9-81ED-4DB2-BD59-A6C34878D82A}">
                    <a16:rowId xmlns:a16="http://schemas.microsoft.com/office/drawing/2014/main" val="1577300245"/>
                  </a:ext>
                </a:extLst>
              </a:tr>
              <a:tr h="125307">
                <a:tc>
                  <a:txBody>
                    <a:bodyPr/>
                    <a:lstStyle/>
                    <a:p>
                      <a:pPr algn="ctr"/>
                      <a:endParaRPr lang="en-US" sz="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662624969"/>
                  </a:ext>
                </a:extLst>
              </a:tr>
              <a:tr h="370840">
                <a:tc>
                  <a:txBody>
                    <a:bodyPr/>
                    <a:lstStyle/>
                    <a:p>
                      <a:pPr algn="ctr"/>
                      <a:r>
                        <a:rPr lang="en-US" sz="1500" b="1" dirty="0">
                          <a:solidFill>
                            <a:schemeClr val="tx1"/>
                          </a:solidFill>
                        </a:rPr>
                        <a:t>Year</a:t>
                      </a:r>
                      <a:r>
                        <a:rPr lang="en-US" sz="1500" b="1" baseline="0" dirty="0">
                          <a:solidFill>
                            <a:schemeClr val="tx1"/>
                          </a:solidFill>
                        </a:rPr>
                        <a:t> Three</a:t>
                      </a: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Qualifying Exam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Qualifying Exam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Qualifying Examination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106983"/>
                  </a:ext>
                </a:extLst>
              </a:tr>
              <a:tr h="370840">
                <a:tc>
                  <a:txBody>
                    <a:bodyPr/>
                    <a:lstStyle/>
                    <a:p>
                      <a:pPr algn="ct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EEC 290: Seminar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Courses for Program of Study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chemeClr val="tx1"/>
                          </a:solidFill>
                        </a:rPr>
                        <a:t>Advancement</a:t>
                      </a:r>
                      <a:r>
                        <a:rPr lang="en-US" sz="1500" baseline="0" dirty="0">
                          <a:solidFill>
                            <a:schemeClr val="tx1"/>
                          </a:solidFill>
                        </a:rPr>
                        <a:t> to Candidacy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6272185"/>
                  </a:ext>
                </a:extLst>
              </a:tr>
              <a:tr h="370840">
                <a:tc>
                  <a:txBody>
                    <a:bodyPr/>
                    <a:lstStyle/>
                    <a:p>
                      <a:pPr algn="ctr"/>
                      <a:endParaRPr lang="en-US" sz="15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500" dirty="0">
                          <a:solidFill>
                            <a:schemeClr val="tx1"/>
                          </a:solidFill>
                        </a:rPr>
                        <a:t>Courses</a:t>
                      </a:r>
                      <a:r>
                        <a:rPr lang="en-US" sz="1500" baseline="0" dirty="0">
                          <a:solidFill>
                            <a:schemeClr val="tx1"/>
                          </a:solidFill>
                        </a:rPr>
                        <a:t> for Program of Study</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400" dirty="0"/>
                    </a:p>
                  </a:txBody>
                  <a:tcPr/>
                </a:tc>
                <a:extLst>
                  <a:ext uri="{0D108BD9-81ED-4DB2-BD59-A6C34878D82A}">
                    <a16:rowId xmlns:a16="http://schemas.microsoft.com/office/drawing/2014/main" val="2936725160"/>
                  </a:ext>
                </a:extLst>
              </a:tr>
              <a:tr h="125307">
                <a:tc>
                  <a:txBody>
                    <a:bodyPr/>
                    <a:lstStyle/>
                    <a:p>
                      <a:pPr algn="ctr"/>
                      <a:endParaRPr lang="en-US" sz="1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gridSpan="3">
                  <a:txBody>
                    <a:bodyPr/>
                    <a:lstStyle/>
                    <a:p>
                      <a:endParaRPr lang="en-US" sz="1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57181630"/>
                  </a:ext>
                </a:extLst>
              </a:tr>
              <a:tr h="538480">
                <a:tc>
                  <a:txBody>
                    <a:bodyPr/>
                    <a:lstStyle/>
                    <a:p>
                      <a:pPr algn="ctr"/>
                      <a:r>
                        <a:rPr lang="en-US" sz="1500" b="1" dirty="0">
                          <a:solidFill>
                            <a:schemeClr val="tx1"/>
                          </a:solidFill>
                        </a:rPr>
                        <a:t>Years </a:t>
                      </a:r>
                    </a:p>
                    <a:p>
                      <a:pPr algn="ctr"/>
                      <a:r>
                        <a:rPr lang="en-US" sz="1500" b="1" dirty="0">
                          <a:solidFill>
                            <a:schemeClr val="tx1"/>
                          </a:solidFill>
                        </a:rPr>
                        <a:t>Four-Six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r>
                        <a:rPr lang="en-US" sz="1500" dirty="0">
                          <a:solidFill>
                            <a:schemeClr val="tx1"/>
                          </a:solidFill>
                        </a:rPr>
                        <a:t>Dissertation Research</a:t>
                      </a:r>
                      <a:r>
                        <a:rPr lang="en-US" sz="1500" baseline="0" dirty="0">
                          <a:solidFill>
                            <a:schemeClr val="tx1"/>
                          </a:solidFill>
                        </a:rPr>
                        <a:t> and Completion</a:t>
                      </a:r>
                      <a:endParaRPr lang="en-US" sz="15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799824588"/>
                  </a:ext>
                </a:extLst>
              </a:tr>
            </a:tbl>
          </a:graphicData>
        </a:graphic>
      </p:graphicFrame>
    </p:spTree>
    <p:extLst>
      <p:ext uri="{BB962C8B-B14F-4D97-AF65-F5344CB8AC3E}">
        <p14:creationId xmlns:p14="http://schemas.microsoft.com/office/powerpoint/2010/main" val="336245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1852" y="638111"/>
            <a:ext cx="9122475" cy="630942"/>
          </a:xfrm>
          <a:prstGeom prst="rect">
            <a:avLst/>
          </a:prstGeom>
          <a:noFill/>
        </p:spPr>
        <p:txBody>
          <a:bodyPr wrap="square" rtlCol="0">
            <a:spAutoFit/>
          </a:bodyPr>
          <a:lstStyle/>
          <a:p>
            <a:pPr algn="ctr"/>
            <a:r>
              <a:rPr lang="en-US" sz="3500" b="1" dirty="0"/>
              <a:t>MS Plan I &amp; MS Plan II Timeline</a:t>
            </a:r>
          </a:p>
        </p:txBody>
      </p:sp>
      <p:graphicFrame>
        <p:nvGraphicFramePr>
          <p:cNvPr id="3" name="Table 2"/>
          <p:cNvGraphicFramePr>
            <a:graphicFrameLocks noGrp="1"/>
          </p:cNvGraphicFramePr>
          <p:nvPr/>
        </p:nvGraphicFramePr>
        <p:xfrm>
          <a:off x="1997167" y="3156049"/>
          <a:ext cx="8127999" cy="2667000"/>
        </p:xfrm>
        <a:graphic>
          <a:graphicData uri="http://schemas.openxmlformats.org/drawingml/2006/table">
            <a:tbl>
              <a:tblPr firstRow="1" bandRow="1">
                <a:tableStyleId>{5C22544A-7EE6-4342-B048-85BDC9FD1C3A}</a:tableStyleId>
              </a:tblPr>
              <a:tblGrid>
                <a:gridCol w="5367176">
                  <a:extLst>
                    <a:ext uri="{9D8B030D-6E8A-4147-A177-3AD203B41FA5}">
                      <a16:colId xmlns:a16="http://schemas.microsoft.com/office/drawing/2014/main" val="1505343698"/>
                    </a:ext>
                  </a:extLst>
                </a:gridCol>
                <a:gridCol w="1427583">
                  <a:extLst>
                    <a:ext uri="{9D8B030D-6E8A-4147-A177-3AD203B41FA5}">
                      <a16:colId xmlns:a16="http://schemas.microsoft.com/office/drawing/2014/main" val="253890529"/>
                    </a:ext>
                  </a:extLst>
                </a:gridCol>
                <a:gridCol w="1333240">
                  <a:extLst>
                    <a:ext uri="{9D8B030D-6E8A-4147-A177-3AD203B41FA5}">
                      <a16:colId xmlns:a16="http://schemas.microsoft.com/office/drawing/2014/main" val="1224936549"/>
                    </a:ext>
                  </a:extLst>
                </a:gridCol>
              </a:tblGrid>
              <a:tr h="375920">
                <a:tc>
                  <a:txBody>
                    <a:bodyPr/>
                    <a:lstStyle/>
                    <a:p>
                      <a:endParaRPr lang="en-US" sz="1900" dirty="0"/>
                    </a:p>
                  </a:txBody>
                  <a:tcPr/>
                </a:tc>
                <a:tc>
                  <a:txBody>
                    <a:bodyPr/>
                    <a:lstStyle/>
                    <a:p>
                      <a:pPr algn="ctr"/>
                      <a:r>
                        <a:rPr lang="en-US" sz="1900" dirty="0"/>
                        <a:t>MS</a:t>
                      </a:r>
                      <a:r>
                        <a:rPr lang="en-US" sz="1900" baseline="0" dirty="0"/>
                        <a:t> Plan I</a:t>
                      </a:r>
                      <a:endParaRPr lang="en-US" sz="1900" dirty="0"/>
                    </a:p>
                  </a:txBody>
                  <a:tcPr/>
                </a:tc>
                <a:tc>
                  <a:txBody>
                    <a:bodyPr/>
                    <a:lstStyle/>
                    <a:p>
                      <a:pPr algn="ctr"/>
                      <a:r>
                        <a:rPr lang="en-US" sz="1900" dirty="0"/>
                        <a:t>MS</a:t>
                      </a:r>
                      <a:r>
                        <a:rPr lang="en-US" sz="1900" baseline="0" dirty="0"/>
                        <a:t> Plan II</a:t>
                      </a:r>
                      <a:endParaRPr lang="en-US" sz="1900" dirty="0"/>
                    </a:p>
                  </a:txBody>
                  <a:tcPr/>
                </a:tc>
                <a:extLst>
                  <a:ext uri="{0D108BD9-81ED-4DB2-BD59-A6C34878D82A}">
                    <a16:rowId xmlns:a16="http://schemas.microsoft.com/office/drawing/2014/main" val="2042654635"/>
                  </a:ext>
                </a:extLst>
              </a:tr>
              <a:tr h="375920">
                <a:tc>
                  <a:txBody>
                    <a:bodyPr/>
                    <a:lstStyle/>
                    <a:p>
                      <a:r>
                        <a:rPr lang="en-US" sz="1900" dirty="0"/>
                        <a:t>Select</a:t>
                      </a:r>
                      <a:r>
                        <a:rPr lang="en-US" sz="1900" baseline="0" dirty="0"/>
                        <a:t> a Major Professor</a:t>
                      </a:r>
                      <a:endParaRPr lang="en-US" sz="1900" dirty="0"/>
                    </a:p>
                  </a:txBody>
                  <a:tcPr/>
                </a:tc>
                <a:tc>
                  <a:txBody>
                    <a:bodyPr/>
                    <a:lstStyle/>
                    <a:p>
                      <a:pPr algn="ctr"/>
                      <a:r>
                        <a:rPr lang="en-US" sz="1900" dirty="0"/>
                        <a:t>1-3</a:t>
                      </a:r>
                    </a:p>
                  </a:txBody>
                  <a:tcPr/>
                </a:tc>
                <a:tc>
                  <a:txBody>
                    <a:bodyPr/>
                    <a:lstStyle/>
                    <a:p>
                      <a:pPr algn="ctr"/>
                      <a:r>
                        <a:rPr lang="en-US" sz="1900" dirty="0"/>
                        <a:t>1-3</a:t>
                      </a:r>
                    </a:p>
                  </a:txBody>
                  <a:tcPr/>
                </a:tc>
                <a:extLst>
                  <a:ext uri="{0D108BD9-81ED-4DB2-BD59-A6C34878D82A}">
                    <a16:rowId xmlns:a16="http://schemas.microsoft.com/office/drawing/2014/main" val="2299540045"/>
                  </a:ext>
                </a:extLst>
              </a:tr>
              <a:tr h="375920">
                <a:tc>
                  <a:txBody>
                    <a:bodyPr/>
                    <a:lstStyle/>
                    <a:p>
                      <a:r>
                        <a:rPr lang="en-US" sz="1900" dirty="0"/>
                        <a:t>Program</a:t>
                      </a:r>
                      <a:r>
                        <a:rPr lang="en-US" sz="1900" baseline="0" dirty="0"/>
                        <a:t> of Study &amp; Advancement to Candidacy</a:t>
                      </a:r>
                      <a:endParaRPr lang="en-US" sz="1900" dirty="0"/>
                    </a:p>
                  </a:txBody>
                  <a:tcPr/>
                </a:tc>
                <a:tc>
                  <a:txBody>
                    <a:bodyPr/>
                    <a:lstStyle/>
                    <a:p>
                      <a:pPr algn="ctr"/>
                      <a:r>
                        <a:rPr lang="en-US" sz="1900" dirty="0"/>
                        <a:t>3</a:t>
                      </a:r>
                    </a:p>
                  </a:txBody>
                  <a:tcPr/>
                </a:tc>
                <a:tc>
                  <a:txBody>
                    <a:bodyPr/>
                    <a:lstStyle/>
                    <a:p>
                      <a:pPr algn="ctr"/>
                      <a:r>
                        <a:rPr lang="en-US" sz="1900" dirty="0"/>
                        <a:t>3</a:t>
                      </a:r>
                    </a:p>
                  </a:txBody>
                  <a:tcPr/>
                </a:tc>
                <a:extLst>
                  <a:ext uri="{0D108BD9-81ED-4DB2-BD59-A6C34878D82A}">
                    <a16:rowId xmlns:a16="http://schemas.microsoft.com/office/drawing/2014/main" val="1050306700"/>
                  </a:ext>
                </a:extLst>
              </a:tr>
              <a:tr h="375920">
                <a:tc>
                  <a:txBody>
                    <a:bodyPr/>
                    <a:lstStyle/>
                    <a:p>
                      <a:r>
                        <a:rPr lang="en-US" sz="1900" dirty="0"/>
                        <a:t>Application for MS Plan I Thesis Committee</a:t>
                      </a:r>
                    </a:p>
                  </a:txBody>
                  <a:tcPr/>
                </a:tc>
                <a:tc>
                  <a:txBody>
                    <a:bodyPr/>
                    <a:lstStyle/>
                    <a:p>
                      <a:pPr algn="ctr"/>
                      <a:r>
                        <a:rPr lang="en-US" sz="1900" dirty="0"/>
                        <a:t>3</a:t>
                      </a:r>
                    </a:p>
                  </a:txBody>
                  <a:tcPr/>
                </a:tc>
                <a:tc>
                  <a:txBody>
                    <a:bodyPr/>
                    <a:lstStyle/>
                    <a:p>
                      <a:pPr algn="ctr"/>
                      <a:r>
                        <a:rPr lang="en-US" sz="1900" dirty="0"/>
                        <a:t>N/A</a:t>
                      </a:r>
                    </a:p>
                  </a:txBody>
                  <a:tcPr/>
                </a:tc>
                <a:extLst>
                  <a:ext uri="{0D108BD9-81ED-4DB2-BD59-A6C34878D82A}">
                    <a16:rowId xmlns:a16="http://schemas.microsoft.com/office/drawing/2014/main" val="4018355196"/>
                  </a:ext>
                </a:extLst>
              </a:tr>
              <a:tr h="375920">
                <a:tc>
                  <a:txBody>
                    <a:bodyPr/>
                    <a:lstStyle/>
                    <a:p>
                      <a:r>
                        <a:rPr lang="en-US" sz="1900" dirty="0"/>
                        <a:t>Application</a:t>
                      </a:r>
                      <a:r>
                        <a:rPr lang="en-US" sz="1900" baseline="0" dirty="0"/>
                        <a:t> MS Plan II Comprehensive Exam</a:t>
                      </a:r>
                      <a:endParaRPr lang="en-US" sz="1900" dirty="0"/>
                    </a:p>
                  </a:txBody>
                  <a:tcPr/>
                </a:tc>
                <a:tc>
                  <a:txBody>
                    <a:bodyPr/>
                    <a:lstStyle/>
                    <a:p>
                      <a:pPr algn="ctr"/>
                      <a:r>
                        <a:rPr lang="en-US" sz="1900" dirty="0"/>
                        <a:t>N/A</a:t>
                      </a:r>
                    </a:p>
                  </a:txBody>
                  <a:tcPr/>
                </a:tc>
                <a:tc>
                  <a:txBody>
                    <a:bodyPr/>
                    <a:lstStyle/>
                    <a:p>
                      <a:pPr algn="ctr"/>
                      <a:r>
                        <a:rPr lang="en-US" sz="1900" dirty="0"/>
                        <a:t>3</a:t>
                      </a:r>
                    </a:p>
                  </a:txBody>
                  <a:tcPr/>
                </a:tc>
                <a:extLst>
                  <a:ext uri="{0D108BD9-81ED-4DB2-BD59-A6C34878D82A}">
                    <a16:rowId xmlns:a16="http://schemas.microsoft.com/office/drawing/2014/main" val="3724909857"/>
                  </a:ext>
                </a:extLst>
              </a:tr>
              <a:tr h="375920">
                <a:tc>
                  <a:txBody>
                    <a:bodyPr/>
                    <a:lstStyle/>
                    <a:p>
                      <a:r>
                        <a:rPr lang="en-US" sz="1900" dirty="0"/>
                        <a:t>MS</a:t>
                      </a:r>
                      <a:r>
                        <a:rPr lang="en-US" sz="1900" baseline="0" dirty="0"/>
                        <a:t> </a:t>
                      </a:r>
                      <a:r>
                        <a:rPr lang="en-US" sz="1900" dirty="0"/>
                        <a:t>Plan I Thesis</a:t>
                      </a:r>
                    </a:p>
                  </a:txBody>
                  <a:tcPr/>
                </a:tc>
                <a:tc>
                  <a:txBody>
                    <a:bodyPr/>
                    <a:lstStyle/>
                    <a:p>
                      <a:pPr algn="ctr"/>
                      <a:r>
                        <a:rPr lang="en-US" sz="1900" dirty="0"/>
                        <a:t>6</a:t>
                      </a:r>
                    </a:p>
                  </a:txBody>
                  <a:tcPr/>
                </a:tc>
                <a:tc>
                  <a:txBody>
                    <a:bodyPr/>
                    <a:lstStyle/>
                    <a:p>
                      <a:pPr algn="ctr"/>
                      <a:r>
                        <a:rPr lang="en-US" sz="1900" dirty="0"/>
                        <a:t>NA</a:t>
                      </a:r>
                    </a:p>
                  </a:txBody>
                  <a:tcPr/>
                </a:tc>
                <a:extLst>
                  <a:ext uri="{0D108BD9-81ED-4DB2-BD59-A6C34878D82A}">
                    <a16:rowId xmlns:a16="http://schemas.microsoft.com/office/drawing/2014/main" val="2483975238"/>
                  </a:ext>
                </a:extLst>
              </a:tr>
              <a:tr h="375920">
                <a:tc>
                  <a:txBody>
                    <a:bodyPr/>
                    <a:lstStyle/>
                    <a:p>
                      <a:r>
                        <a:rPr lang="en-US" sz="1900" dirty="0"/>
                        <a:t>MS Plan II Comprehensive Exam</a:t>
                      </a:r>
                    </a:p>
                  </a:txBody>
                  <a:tcPr/>
                </a:tc>
                <a:tc>
                  <a:txBody>
                    <a:bodyPr/>
                    <a:lstStyle/>
                    <a:p>
                      <a:pPr algn="ctr"/>
                      <a:r>
                        <a:rPr lang="en-US" sz="1900" dirty="0"/>
                        <a:t>N/A</a:t>
                      </a:r>
                    </a:p>
                  </a:txBody>
                  <a:tcPr/>
                </a:tc>
                <a:tc>
                  <a:txBody>
                    <a:bodyPr/>
                    <a:lstStyle/>
                    <a:p>
                      <a:pPr algn="ctr"/>
                      <a:r>
                        <a:rPr lang="en-US" sz="1900" dirty="0"/>
                        <a:t>5</a:t>
                      </a:r>
                    </a:p>
                  </a:txBody>
                  <a:tcPr/>
                </a:tc>
                <a:extLst>
                  <a:ext uri="{0D108BD9-81ED-4DB2-BD59-A6C34878D82A}">
                    <a16:rowId xmlns:a16="http://schemas.microsoft.com/office/drawing/2014/main" val="215403988"/>
                  </a:ext>
                </a:extLst>
              </a:tr>
            </a:tbl>
          </a:graphicData>
        </a:graphic>
      </p:graphicFrame>
      <p:sp>
        <p:nvSpPr>
          <p:cNvPr id="6" name="Rectangle 5"/>
          <p:cNvSpPr/>
          <p:nvPr/>
        </p:nvSpPr>
        <p:spPr>
          <a:xfrm>
            <a:off x="838200" y="1804853"/>
            <a:ext cx="10230987" cy="646331"/>
          </a:xfrm>
          <a:prstGeom prst="rect">
            <a:avLst/>
          </a:prstGeom>
        </p:spPr>
        <p:txBody>
          <a:bodyPr wrap="square">
            <a:spAutoFit/>
          </a:bodyPr>
          <a:lstStyle/>
          <a:p>
            <a:r>
              <a:rPr lang="en-US" dirty="0"/>
              <a:t>The work for the Master of Science degree can be completed in three quarters of full-time study, generally 18-24 months of full-time study are required to complete the MS Plan I. </a:t>
            </a:r>
          </a:p>
        </p:txBody>
      </p:sp>
      <p:sp>
        <p:nvSpPr>
          <p:cNvPr id="7" name="Rectangle 6">
            <a:extLst>
              <a:ext uri="{FF2B5EF4-FFF2-40B4-BE49-F238E27FC236}">
                <a16:creationId xmlns:a16="http://schemas.microsoft.com/office/drawing/2014/main" id="{F923A5B9-4216-4CA4-8E6A-04A2B08203D3}"/>
              </a:ext>
            </a:extLst>
          </p:cNvPr>
          <p:cNvSpPr/>
          <p:nvPr/>
        </p:nvSpPr>
        <p:spPr>
          <a:xfrm>
            <a:off x="3518607" y="5968319"/>
            <a:ext cx="6816418" cy="369332"/>
          </a:xfrm>
          <a:prstGeom prst="rect">
            <a:avLst/>
          </a:prstGeom>
        </p:spPr>
        <p:txBody>
          <a:bodyPr wrap="square">
            <a:spAutoFit/>
          </a:bodyPr>
          <a:lstStyle/>
          <a:p>
            <a:r>
              <a:rPr lang="en-US" i="1" dirty="0"/>
              <a:t>The nominal durations are displayed as number of academic quarters.</a:t>
            </a:r>
          </a:p>
        </p:txBody>
      </p:sp>
    </p:spTree>
    <p:extLst>
      <p:ext uri="{BB962C8B-B14F-4D97-AF65-F5344CB8AC3E}">
        <p14:creationId xmlns:p14="http://schemas.microsoft.com/office/powerpoint/2010/main" val="258706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6175" y="725046"/>
            <a:ext cx="5519651" cy="630942"/>
          </a:xfrm>
          <a:prstGeom prst="rect">
            <a:avLst/>
          </a:prstGeom>
          <a:noFill/>
        </p:spPr>
        <p:txBody>
          <a:bodyPr wrap="square" rtlCol="0">
            <a:spAutoFit/>
          </a:bodyPr>
          <a:lstStyle/>
          <a:p>
            <a:pPr algn="ctr"/>
            <a:r>
              <a:rPr lang="en-US" sz="3500" b="1" dirty="0"/>
              <a:t>Remedial Courses</a:t>
            </a:r>
          </a:p>
        </p:txBody>
      </p:sp>
      <p:sp>
        <p:nvSpPr>
          <p:cNvPr id="3" name="Rectangle 2"/>
          <p:cNvSpPr/>
          <p:nvPr/>
        </p:nvSpPr>
        <p:spPr>
          <a:xfrm>
            <a:off x="734290" y="1613401"/>
            <a:ext cx="10824556" cy="923330"/>
          </a:xfrm>
          <a:prstGeom prst="rect">
            <a:avLst/>
          </a:prstGeom>
        </p:spPr>
        <p:txBody>
          <a:bodyPr wrap="square">
            <a:spAutoFit/>
          </a:bodyPr>
          <a:lstStyle/>
          <a:p>
            <a:r>
              <a:rPr lang="en-US" dirty="0">
                <a:solidFill>
                  <a:srgbClr val="333333"/>
                </a:solidFill>
                <a:latin typeface="proxima-nova"/>
              </a:rPr>
              <a:t>Students without a degree in ECE must complete remedial course requirements, obtaining a grade of B or better in six of the courses listed below or their equivalents. The six courses must be selected from at least three of the six areas listed.</a:t>
            </a:r>
            <a:endParaRPr lang="en-US" dirty="0"/>
          </a:p>
        </p:txBody>
      </p:sp>
      <p:graphicFrame>
        <p:nvGraphicFramePr>
          <p:cNvPr id="5" name="Table 4"/>
          <p:cNvGraphicFramePr>
            <a:graphicFrameLocks noGrp="1"/>
          </p:cNvGraphicFramePr>
          <p:nvPr/>
        </p:nvGraphicFramePr>
        <p:xfrm>
          <a:off x="838197" y="2819472"/>
          <a:ext cx="10616738" cy="960120"/>
        </p:xfrm>
        <a:graphic>
          <a:graphicData uri="http://schemas.openxmlformats.org/drawingml/2006/table">
            <a:tbl>
              <a:tblPr firstRow="1" bandRow="1">
                <a:tableStyleId>{93296810-A885-4BE3-A3E7-6D5BEEA58F35}</a:tableStyleId>
              </a:tblPr>
              <a:tblGrid>
                <a:gridCol w="5308369">
                  <a:extLst>
                    <a:ext uri="{9D8B030D-6E8A-4147-A177-3AD203B41FA5}">
                      <a16:colId xmlns:a16="http://schemas.microsoft.com/office/drawing/2014/main" val="2213877953"/>
                    </a:ext>
                  </a:extLst>
                </a:gridCol>
                <a:gridCol w="5308369">
                  <a:extLst>
                    <a:ext uri="{9D8B030D-6E8A-4147-A177-3AD203B41FA5}">
                      <a16:colId xmlns:a16="http://schemas.microsoft.com/office/drawing/2014/main" val="1006523732"/>
                    </a:ext>
                  </a:extLst>
                </a:gridCol>
              </a:tblGrid>
              <a:tr h="375920">
                <a:tc>
                  <a:txBody>
                    <a:bodyPr/>
                    <a:lstStyle/>
                    <a:p>
                      <a:r>
                        <a:rPr lang="en-US" sz="1900" dirty="0"/>
                        <a:t>Active</a:t>
                      </a:r>
                      <a:r>
                        <a:rPr lang="en-US" sz="1900" baseline="0" dirty="0"/>
                        <a:t> and Passive Circuits</a:t>
                      </a:r>
                      <a:endParaRPr lang="en-US" sz="1900" dirty="0"/>
                    </a:p>
                  </a:txBody>
                  <a:tcPr/>
                </a:tc>
                <a:tc>
                  <a:txBody>
                    <a:bodyPr/>
                    <a:lstStyle/>
                    <a:p>
                      <a:r>
                        <a:rPr lang="en-US" sz="1900" dirty="0"/>
                        <a:t>Electromagnetics</a:t>
                      </a:r>
                    </a:p>
                  </a:txBody>
                  <a:tcPr/>
                </a:tc>
                <a:extLst>
                  <a:ext uri="{0D108BD9-81ED-4DB2-BD59-A6C34878D82A}">
                    <a16:rowId xmlns:a16="http://schemas.microsoft.com/office/drawing/2014/main" val="4029149477"/>
                  </a:ext>
                </a:extLst>
              </a:tr>
              <a:tr h="579120">
                <a:tc>
                  <a:txBody>
                    <a:bodyPr/>
                    <a:lstStyle/>
                    <a:p>
                      <a:r>
                        <a:rPr lang="en-US" sz="1600" dirty="0"/>
                        <a:t>EEC110A Electronic Circuits I</a:t>
                      </a:r>
                    </a:p>
                    <a:p>
                      <a:r>
                        <a:rPr lang="en-US" sz="1600" dirty="0"/>
                        <a:t>EEC110B Electronic Circuits II</a:t>
                      </a:r>
                    </a:p>
                  </a:txBody>
                  <a:tcPr/>
                </a:tc>
                <a:tc>
                  <a:txBody>
                    <a:bodyPr/>
                    <a:lstStyle/>
                    <a:p>
                      <a:r>
                        <a:rPr lang="en-US" sz="1600" kern="1200" dirty="0">
                          <a:effectLst/>
                        </a:rPr>
                        <a:t>EEC130A Introductory Electromagnetics I</a:t>
                      </a:r>
                    </a:p>
                    <a:p>
                      <a:r>
                        <a:rPr lang="en-US" sz="1600" kern="1200" dirty="0">
                          <a:effectLst/>
                        </a:rPr>
                        <a:t>EEC130B Introductory Electromagnetics II</a:t>
                      </a:r>
                      <a:endParaRPr lang="en-US" sz="1600" b="0" i="0" kern="1200" dirty="0">
                        <a:solidFill>
                          <a:schemeClr val="dk1"/>
                        </a:solidFill>
                        <a:effectLst/>
                        <a:latin typeface="+mn-lt"/>
                        <a:ea typeface="+mn-ea"/>
                        <a:cs typeface="+mn-cs"/>
                      </a:endParaRPr>
                    </a:p>
                  </a:txBody>
                  <a:tcPr/>
                </a:tc>
                <a:extLst>
                  <a:ext uri="{0D108BD9-81ED-4DB2-BD59-A6C34878D82A}">
                    <a16:rowId xmlns:a16="http://schemas.microsoft.com/office/drawing/2014/main" val="378934663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06143471"/>
              </p:ext>
            </p:extLst>
          </p:nvPr>
        </p:nvGraphicFramePr>
        <p:xfrm>
          <a:off x="832435" y="3903877"/>
          <a:ext cx="10610974" cy="960120"/>
        </p:xfrm>
        <a:graphic>
          <a:graphicData uri="http://schemas.openxmlformats.org/drawingml/2006/table">
            <a:tbl>
              <a:tblPr firstRow="1" bandRow="1">
                <a:tableStyleId>{00A15C55-8517-42AA-B614-E9B94910E393}</a:tableStyleId>
              </a:tblPr>
              <a:tblGrid>
                <a:gridCol w="5305487">
                  <a:extLst>
                    <a:ext uri="{9D8B030D-6E8A-4147-A177-3AD203B41FA5}">
                      <a16:colId xmlns:a16="http://schemas.microsoft.com/office/drawing/2014/main" val="2605420180"/>
                    </a:ext>
                  </a:extLst>
                </a:gridCol>
                <a:gridCol w="5305487">
                  <a:extLst>
                    <a:ext uri="{9D8B030D-6E8A-4147-A177-3AD203B41FA5}">
                      <a16:colId xmlns:a16="http://schemas.microsoft.com/office/drawing/2014/main" val="626311735"/>
                    </a:ext>
                  </a:extLst>
                </a:gridCol>
              </a:tblGrid>
              <a:tr h="375920">
                <a:tc>
                  <a:txBody>
                    <a:bodyPr/>
                    <a:lstStyle/>
                    <a:p>
                      <a:r>
                        <a:rPr lang="en-US" sz="1900" dirty="0"/>
                        <a:t>Physical Electronics</a:t>
                      </a:r>
                    </a:p>
                  </a:txBody>
                  <a:tcPr/>
                </a:tc>
                <a:tc>
                  <a:txBody>
                    <a:bodyPr/>
                    <a:lstStyle/>
                    <a:p>
                      <a:r>
                        <a:rPr lang="en-US" sz="1900" dirty="0"/>
                        <a:t>Signals and Systems</a:t>
                      </a:r>
                    </a:p>
                  </a:txBody>
                  <a:tcPr/>
                </a:tc>
                <a:extLst>
                  <a:ext uri="{0D108BD9-81ED-4DB2-BD59-A6C34878D82A}">
                    <a16:rowId xmlns:a16="http://schemas.microsoft.com/office/drawing/2014/main" val="3522517572"/>
                  </a:ext>
                </a:extLst>
              </a:tr>
              <a:tr h="579120">
                <a:tc>
                  <a:txBody>
                    <a:bodyPr/>
                    <a:lstStyle/>
                    <a:p>
                      <a:r>
                        <a:rPr lang="en-US" sz="1600" dirty="0"/>
                        <a:t>EEC140A Principles of Device Physics I</a:t>
                      </a:r>
                    </a:p>
                    <a:p>
                      <a:r>
                        <a:rPr lang="en-US" sz="1600" dirty="0"/>
                        <a:t>EEC140B Principles of Device Physics II</a:t>
                      </a:r>
                    </a:p>
                  </a:txBody>
                  <a:tcPr/>
                </a:tc>
                <a:tc>
                  <a:txBody>
                    <a:bodyPr/>
                    <a:lstStyle/>
                    <a:p>
                      <a:r>
                        <a:rPr lang="en-US" sz="1600" dirty="0"/>
                        <a:t>EEC150 Introduction to Signals and Systems I</a:t>
                      </a:r>
                    </a:p>
                    <a:p>
                      <a:r>
                        <a:rPr lang="en-US" sz="1600" dirty="0"/>
                        <a:t>EEC151 Introduction to Signals and Systems II</a:t>
                      </a:r>
                    </a:p>
                  </a:txBody>
                  <a:tcPr/>
                </a:tc>
                <a:extLst>
                  <a:ext uri="{0D108BD9-81ED-4DB2-BD59-A6C34878D82A}">
                    <a16:rowId xmlns:a16="http://schemas.microsoft.com/office/drawing/2014/main" val="2213982748"/>
                  </a:ext>
                </a:extLst>
              </a:tr>
            </a:tbl>
          </a:graphicData>
        </a:graphic>
      </p:graphicFrame>
      <p:graphicFrame>
        <p:nvGraphicFramePr>
          <p:cNvPr id="7" name="Table 6"/>
          <p:cNvGraphicFramePr>
            <a:graphicFrameLocks noGrp="1"/>
          </p:cNvGraphicFramePr>
          <p:nvPr/>
        </p:nvGraphicFramePr>
        <p:xfrm>
          <a:off x="832437" y="4988283"/>
          <a:ext cx="10616737" cy="1203960"/>
        </p:xfrm>
        <a:graphic>
          <a:graphicData uri="http://schemas.openxmlformats.org/drawingml/2006/table">
            <a:tbl>
              <a:tblPr firstRow="1" bandRow="1">
                <a:tableStyleId>{21E4AEA4-8DFA-4A89-87EB-49C32662AFE0}</a:tableStyleId>
              </a:tblPr>
              <a:tblGrid>
                <a:gridCol w="5321532">
                  <a:extLst>
                    <a:ext uri="{9D8B030D-6E8A-4147-A177-3AD203B41FA5}">
                      <a16:colId xmlns:a16="http://schemas.microsoft.com/office/drawing/2014/main" val="59096192"/>
                    </a:ext>
                  </a:extLst>
                </a:gridCol>
                <a:gridCol w="5295205">
                  <a:extLst>
                    <a:ext uri="{9D8B030D-6E8A-4147-A177-3AD203B41FA5}">
                      <a16:colId xmlns:a16="http://schemas.microsoft.com/office/drawing/2014/main" val="1690618538"/>
                    </a:ext>
                  </a:extLst>
                </a:gridCol>
              </a:tblGrid>
              <a:tr h="375920">
                <a:tc>
                  <a:txBody>
                    <a:bodyPr/>
                    <a:lstStyle/>
                    <a:p>
                      <a:r>
                        <a:rPr lang="en-US" sz="1900" dirty="0"/>
                        <a:t>Computer</a:t>
                      </a:r>
                      <a:r>
                        <a:rPr lang="en-US" sz="1900" baseline="0" dirty="0"/>
                        <a:t> Engineering</a:t>
                      </a:r>
                      <a:endParaRPr lang="en-US" sz="1900" dirty="0"/>
                    </a:p>
                  </a:txBody>
                  <a:tcPr/>
                </a:tc>
                <a:tc>
                  <a:txBody>
                    <a:bodyPr/>
                    <a:lstStyle/>
                    <a:p>
                      <a:r>
                        <a:rPr lang="en-US" sz="1900" dirty="0"/>
                        <a:t>Digital Systems</a:t>
                      </a:r>
                    </a:p>
                  </a:txBody>
                  <a:tcPr/>
                </a:tc>
                <a:extLst>
                  <a:ext uri="{0D108BD9-81ED-4DB2-BD59-A6C34878D82A}">
                    <a16:rowId xmlns:a16="http://schemas.microsoft.com/office/drawing/2014/main" val="2077515451"/>
                  </a:ext>
                </a:extLst>
              </a:tr>
              <a:tr h="822960">
                <a:tc>
                  <a:txBody>
                    <a:bodyPr/>
                    <a:lstStyle/>
                    <a:p>
                      <a:r>
                        <a:rPr lang="en-US" sz="1600" dirty="0"/>
                        <a:t>ECS36A Programming and Problem Solving</a:t>
                      </a:r>
                    </a:p>
                    <a:p>
                      <a:r>
                        <a:rPr lang="en-US" sz="1600" dirty="0"/>
                        <a:t>ECS36B Software Development and Object-Oriented Prog.</a:t>
                      </a:r>
                    </a:p>
                  </a:txBody>
                  <a:tcPr/>
                </a:tc>
                <a:tc>
                  <a:txBody>
                    <a:bodyPr/>
                    <a:lstStyle/>
                    <a:p>
                      <a:pPr algn="l">
                        <a:buFont typeface="Arial" panose="020B0604020202020204" pitchFamily="34" charset="0"/>
                        <a:buNone/>
                      </a:pPr>
                      <a:r>
                        <a:rPr lang="en-US" sz="1600" dirty="0"/>
                        <a:t>EEC170 Introduction to Computer Architecture </a:t>
                      </a:r>
                    </a:p>
                    <a:p>
                      <a:pPr algn="l">
                        <a:buFont typeface="Arial" panose="020B0604020202020204" pitchFamily="34" charset="0"/>
                        <a:buNone/>
                      </a:pPr>
                      <a:r>
                        <a:rPr lang="en-US" sz="1600" dirty="0"/>
                        <a:t>EEC18   Digital Systems I (formerly EEC 180A) </a:t>
                      </a:r>
                    </a:p>
                    <a:p>
                      <a:pPr algn="l">
                        <a:buFont typeface="Arial" panose="020B0604020202020204" pitchFamily="34" charset="0"/>
                        <a:buNone/>
                      </a:pPr>
                      <a:r>
                        <a:rPr lang="en-US" sz="1600" dirty="0"/>
                        <a:t>EEC180 Digital Systems II (formerly EEC 180B)</a:t>
                      </a:r>
                    </a:p>
                  </a:txBody>
                  <a:tcPr/>
                </a:tc>
                <a:extLst>
                  <a:ext uri="{0D108BD9-81ED-4DB2-BD59-A6C34878D82A}">
                    <a16:rowId xmlns:a16="http://schemas.microsoft.com/office/drawing/2014/main" val="2006710799"/>
                  </a:ext>
                </a:extLst>
              </a:tr>
            </a:tbl>
          </a:graphicData>
        </a:graphic>
      </p:graphicFrame>
    </p:spTree>
    <p:extLst>
      <p:ext uri="{BB962C8B-B14F-4D97-AF65-F5344CB8AC3E}">
        <p14:creationId xmlns:p14="http://schemas.microsoft.com/office/powerpoint/2010/main" val="3522158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3653386" y="2154707"/>
            <a:ext cx="7824381" cy="2554545"/>
          </a:xfrm>
          <a:prstGeom prst="rect">
            <a:avLst/>
          </a:prstGeom>
          <a:noFill/>
        </p:spPr>
        <p:txBody>
          <a:bodyPr wrap="square" rtlCol="0">
            <a:spAutoFit/>
          </a:bodyPr>
          <a:lstStyle/>
          <a:p>
            <a:r>
              <a:rPr lang="en-US" sz="2000" b="1" dirty="0">
                <a:solidFill>
                  <a:schemeClr val="bg1"/>
                </a:solidFill>
                <a:latin typeface="Calibri" panose="020F0502020204030204" pitchFamily="34" charset="0"/>
              </a:rPr>
              <a:t>Thank you!!</a:t>
            </a:r>
          </a:p>
          <a:p>
            <a:endParaRPr lang="en-US" sz="2000" b="1" dirty="0">
              <a:solidFill>
                <a:schemeClr val="bg1"/>
              </a:solidFill>
              <a:latin typeface="Calibri" panose="020F0502020204030204" pitchFamily="34" charset="0"/>
            </a:endParaRPr>
          </a:p>
          <a:p>
            <a:r>
              <a:rPr lang="en-US" sz="2000" b="1" dirty="0">
                <a:solidFill>
                  <a:schemeClr val="bg1"/>
                </a:solidFill>
                <a:latin typeface="Calibri" panose="020F0502020204030204" pitchFamily="34" charset="0"/>
              </a:rPr>
              <a:t>For any questions, please contact Graduate Program Coordinator Michelle Walker </a:t>
            </a:r>
          </a:p>
          <a:p>
            <a:r>
              <a:rPr lang="en-US" sz="2000" b="1" dirty="0">
                <a:solidFill>
                  <a:schemeClr val="bg1"/>
                </a:solidFill>
                <a:latin typeface="Calibri" panose="020F0502020204030204" pitchFamily="34" charset="0"/>
                <a:hlinkClick r:id="rId4"/>
              </a:rPr>
              <a:t>mtwalker@ucdavis.edu</a:t>
            </a:r>
            <a:r>
              <a:rPr lang="en-US" sz="2000" b="1" dirty="0">
                <a:solidFill>
                  <a:schemeClr val="bg1"/>
                </a:solidFill>
                <a:latin typeface="Calibri" panose="020F0502020204030204" pitchFamily="34" charset="0"/>
              </a:rPr>
              <a:t> </a:t>
            </a:r>
          </a:p>
          <a:p>
            <a:endParaRPr lang="en-US" sz="2000" b="1" dirty="0">
              <a:solidFill>
                <a:schemeClr val="bg1"/>
              </a:solidFill>
              <a:latin typeface="Calibri" panose="020F0502020204030204" pitchFamily="34" charset="0"/>
            </a:endParaRPr>
          </a:p>
          <a:p>
            <a:endParaRPr lang="en-US" sz="2000" b="1" dirty="0">
              <a:solidFill>
                <a:schemeClr val="bg1"/>
              </a:solidFill>
              <a:latin typeface="Calibri" panose="020F0502020204030204" pitchFamily="34" charset="0"/>
            </a:endParaRPr>
          </a:p>
          <a:p>
            <a:endParaRPr lang="en-US" sz="2000" dirty="0">
              <a:solidFill>
                <a:schemeClr val="bg1"/>
              </a:solidFill>
            </a:endParaRPr>
          </a:p>
        </p:txBody>
      </p:sp>
    </p:spTree>
    <p:extLst>
      <p:ext uri="{BB962C8B-B14F-4D97-AF65-F5344CB8AC3E}">
        <p14:creationId xmlns:p14="http://schemas.microsoft.com/office/powerpoint/2010/main" val="3032668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000" b="1" dirty="0"/>
              <a:t>A brief intro to Davis and the Department</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2" descr="Image result for davis ca location">
            <a:extLst>
              <a:ext uri="{FF2B5EF4-FFF2-40B4-BE49-F238E27FC236}">
                <a16:creationId xmlns:a16="http://schemas.microsoft.com/office/drawing/2014/main" id="{316EE18D-E371-DC41-A56D-EB61A2657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016" y="2560388"/>
            <a:ext cx="4586100" cy="41274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davis ca map">
            <a:extLst>
              <a:ext uri="{FF2B5EF4-FFF2-40B4-BE49-F238E27FC236}">
                <a16:creationId xmlns:a16="http://schemas.microsoft.com/office/drawing/2014/main" id="{28887BC5-F514-484C-80FA-577361454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9474" y="2823983"/>
            <a:ext cx="4586100" cy="2847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274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400" b="1" dirty="0"/>
              <a:t>Around Davis</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People walking in downtown Davis in the evning with balloons">
            <a:extLst>
              <a:ext uri="{FF2B5EF4-FFF2-40B4-BE49-F238E27FC236}">
                <a16:creationId xmlns:a16="http://schemas.microsoft.com/office/drawing/2014/main" id="{59FB75DA-3F1F-7848-8A6F-6B5B973552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95"/>
          <a:stretch/>
        </p:blipFill>
        <p:spPr bwMode="auto">
          <a:xfrm>
            <a:off x="2662179" y="4896617"/>
            <a:ext cx="2573528" cy="18486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davis ca arboretum">
            <a:extLst>
              <a:ext uri="{FF2B5EF4-FFF2-40B4-BE49-F238E27FC236}">
                <a16:creationId xmlns:a16="http://schemas.microsoft.com/office/drawing/2014/main" id="{03A5D13A-1DCC-DB47-AA9F-01EE69E287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6256" y="2544870"/>
            <a:ext cx="3017701" cy="22632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Image result for davis farmers market">
            <a:extLst>
              <a:ext uri="{FF2B5EF4-FFF2-40B4-BE49-F238E27FC236}">
                <a16:creationId xmlns:a16="http://schemas.microsoft.com/office/drawing/2014/main" id="{3A3E7F52-CA33-9344-9B5B-AF7E3C3CE3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043" y="2628346"/>
            <a:ext cx="3561062" cy="20772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Image result for davis ca picnic day">
            <a:extLst>
              <a:ext uri="{FF2B5EF4-FFF2-40B4-BE49-F238E27FC236}">
                <a16:creationId xmlns:a16="http://schemas.microsoft.com/office/drawing/2014/main" id="{FED308ED-1841-A542-9F41-412A6746D42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0776" y="4896617"/>
            <a:ext cx="4123289" cy="19166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 result for davis bike logo">
            <a:extLst>
              <a:ext uri="{FF2B5EF4-FFF2-40B4-BE49-F238E27FC236}">
                <a16:creationId xmlns:a16="http://schemas.microsoft.com/office/drawing/2014/main" id="{07271FA0-9207-FA49-B0E0-24F7F0FFBC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4821" y="3260491"/>
            <a:ext cx="2872845" cy="117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241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000" b="1" dirty="0"/>
              <a:t>Near Davis</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C13D1840-A593-9D4F-90ED-50EA7D6B5A1B}"/>
              </a:ext>
            </a:extLst>
          </p:cNvPr>
          <p:cNvGrpSpPr/>
          <p:nvPr/>
        </p:nvGrpSpPr>
        <p:grpSpPr>
          <a:xfrm>
            <a:off x="388657" y="2681886"/>
            <a:ext cx="6034377" cy="3952871"/>
            <a:chOff x="864305" y="122945"/>
            <a:chExt cx="10046263" cy="6580892"/>
          </a:xfrm>
        </p:grpSpPr>
        <p:pic>
          <p:nvPicPr>
            <p:cNvPr id="15" name="Picture 8" descr="Image result for heavenly">
              <a:extLst>
                <a:ext uri="{FF2B5EF4-FFF2-40B4-BE49-F238E27FC236}">
                  <a16:creationId xmlns:a16="http://schemas.microsoft.com/office/drawing/2014/main" id="{6BE9D4D9-0D2E-8940-9D21-D65D1EF937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305" y="176733"/>
              <a:ext cx="4549084" cy="26935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napa">
              <a:extLst>
                <a:ext uri="{FF2B5EF4-FFF2-40B4-BE49-F238E27FC236}">
                  <a16:creationId xmlns:a16="http://schemas.microsoft.com/office/drawing/2014/main" id="{FD5D3D04-46FE-B847-9172-62DDB51F5B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3582" y="122945"/>
              <a:ext cx="4224683" cy="28193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san francisco">
              <a:extLst>
                <a:ext uri="{FF2B5EF4-FFF2-40B4-BE49-F238E27FC236}">
                  <a16:creationId xmlns:a16="http://schemas.microsoft.com/office/drawing/2014/main" id="{EF4D1A09-14A4-EA44-98B3-A981E121E9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3133" y="3421112"/>
              <a:ext cx="4416254" cy="29441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Image result for yosemite">
              <a:extLst>
                <a:ext uri="{FF2B5EF4-FFF2-40B4-BE49-F238E27FC236}">
                  <a16:creationId xmlns:a16="http://schemas.microsoft.com/office/drawing/2014/main" id="{C1F52353-AEA2-CB4C-A3D3-A76A91F775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94315" y="3344474"/>
              <a:ext cx="4416253" cy="29564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7E2BB2-7CB5-4647-A57A-4A065CD66D02}"/>
                </a:ext>
              </a:extLst>
            </p:cNvPr>
            <p:cNvSpPr txBox="1"/>
            <p:nvPr/>
          </p:nvSpPr>
          <p:spPr>
            <a:xfrm>
              <a:off x="2584368" y="2952797"/>
              <a:ext cx="1197337" cy="338555"/>
            </a:xfrm>
            <a:prstGeom prst="rect">
              <a:avLst/>
            </a:prstGeom>
            <a:noFill/>
          </p:spPr>
          <p:txBody>
            <a:bodyPr wrap="none" rtlCol="0">
              <a:spAutoFit/>
            </a:bodyPr>
            <a:lstStyle/>
            <a:p>
              <a:pPr fontAlgn="base">
                <a:spcBef>
                  <a:spcPct val="0"/>
                </a:spcBef>
                <a:spcAft>
                  <a:spcPct val="0"/>
                </a:spcAft>
                <a:defRPr/>
              </a:pPr>
              <a:r>
                <a:rPr lang="en-US" sz="1050" dirty="0">
                  <a:latin typeface="Arial" panose="020B0604020202020204" pitchFamily="34" charset="0"/>
                  <a:cs typeface="Arial" panose="020B0604020202020204" pitchFamily="34" charset="0"/>
                </a:rPr>
                <a:t>Tahoe Lake</a:t>
              </a:r>
            </a:p>
          </p:txBody>
        </p:sp>
        <p:sp>
          <p:nvSpPr>
            <p:cNvPr id="20" name="TextBox 19">
              <a:extLst>
                <a:ext uri="{FF2B5EF4-FFF2-40B4-BE49-F238E27FC236}">
                  <a16:creationId xmlns:a16="http://schemas.microsoft.com/office/drawing/2014/main" id="{F1F7A7DB-7698-FB48-B45E-DD84A265EF3B}"/>
                </a:ext>
              </a:extLst>
            </p:cNvPr>
            <p:cNvSpPr txBox="1"/>
            <p:nvPr/>
          </p:nvSpPr>
          <p:spPr>
            <a:xfrm>
              <a:off x="7776939" y="6365282"/>
              <a:ext cx="2127079" cy="338555"/>
            </a:xfrm>
            <a:prstGeom prst="rect">
              <a:avLst/>
            </a:prstGeom>
            <a:noFill/>
          </p:spPr>
          <p:txBody>
            <a:bodyPr wrap="none" rtlCol="0">
              <a:spAutoFit/>
            </a:bodyPr>
            <a:lstStyle/>
            <a:p>
              <a:pPr fontAlgn="base">
                <a:spcBef>
                  <a:spcPct val="0"/>
                </a:spcBef>
                <a:spcAft>
                  <a:spcPct val="0"/>
                </a:spcAft>
                <a:defRPr/>
              </a:pPr>
              <a:r>
                <a:rPr lang="en-US" sz="1050" dirty="0">
                  <a:latin typeface="Arial" panose="020B0604020202020204" pitchFamily="34" charset="0"/>
                  <a:cs typeface="Arial" panose="020B0604020202020204" pitchFamily="34" charset="0"/>
                </a:rPr>
                <a:t>Yosemite National Park</a:t>
              </a:r>
            </a:p>
          </p:txBody>
        </p:sp>
        <p:sp>
          <p:nvSpPr>
            <p:cNvPr id="21" name="TextBox 20">
              <a:extLst>
                <a:ext uri="{FF2B5EF4-FFF2-40B4-BE49-F238E27FC236}">
                  <a16:creationId xmlns:a16="http://schemas.microsoft.com/office/drawing/2014/main" id="{42BCEAD9-EEB1-7E42-AE06-E64E9D4A17D5}"/>
                </a:ext>
              </a:extLst>
            </p:cNvPr>
            <p:cNvSpPr txBox="1"/>
            <p:nvPr/>
          </p:nvSpPr>
          <p:spPr>
            <a:xfrm>
              <a:off x="8133471" y="2942334"/>
              <a:ext cx="1218711" cy="338555"/>
            </a:xfrm>
            <a:prstGeom prst="rect">
              <a:avLst/>
            </a:prstGeom>
            <a:noFill/>
          </p:spPr>
          <p:txBody>
            <a:bodyPr wrap="none" rtlCol="0">
              <a:spAutoFit/>
            </a:bodyPr>
            <a:lstStyle/>
            <a:p>
              <a:pPr fontAlgn="base">
                <a:spcBef>
                  <a:spcPct val="0"/>
                </a:spcBef>
                <a:spcAft>
                  <a:spcPct val="0"/>
                </a:spcAft>
                <a:defRPr/>
              </a:pPr>
              <a:r>
                <a:rPr lang="en-US" sz="1050" dirty="0">
                  <a:latin typeface="Arial" panose="020B0604020202020204" pitchFamily="34" charset="0"/>
                  <a:cs typeface="Arial" panose="020B0604020202020204" pitchFamily="34" charset="0"/>
                </a:rPr>
                <a:t>Napa Valley</a:t>
              </a:r>
            </a:p>
          </p:txBody>
        </p:sp>
        <p:sp>
          <p:nvSpPr>
            <p:cNvPr id="22" name="TextBox 21">
              <a:extLst>
                <a:ext uri="{FF2B5EF4-FFF2-40B4-BE49-F238E27FC236}">
                  <a16:creationId xmlns:a16="http://schemas.microsoft.com/office/drawing/2014/main" id="{2B06E53D-C0F0-0249-A311-8D3CAA6D8C14}"/>
                </a:ext>
              </a:extLst>
            </p:cNvPr>
            <p:cNvSpPr txBox="1"/>
            <p:nvPr/>
          </p:nvSpPr>
          <p:spPr>
            <a:xfrm>
              <a:off x="2474242" y="6365281"/>
              <a:ext cx="1396109" cy="338555"/>
            </a:xfrm>
            <a:prstGeom prst="rect">
              <a:avLst/>
            </a:prstGeom>
            <a:noFill/>
          </p:spPr>
          <p:txBody>
            <a:bodyPr wrap="none" rtlCol="0">
              <a:spAutoFit/>
            </a:bodyPr>
            <a:lstStyle/>
            <a:p>
              <a:pPr fontAlgn="base">
                <a:spcBef>
                  <a:spcPct val="0"/>
                </a:spcBef>
                <a:spcAft>
                  <a:spcPct val="0"/>
                </a:spcAft>
                <a:defRPr/>
              </a:pPr>
              <a:r>
                <a:rPr lang="en-US" sz="1050" dirty="0">
                  <a:latin typeface="Arial" panose="020B0604020202020204" pitchFamily="34" charset="0"/>
                  <a:cs typeface="Arial" panose="020B0604020202020204" pitchFamily="34" charset="0"/>
                </a:rPr>
                <a:t>San Francisco</a:t>
              </a:r>
            </a:p>
          </p:txBody>
        </p:sp>
      </p:grpSp>
      <p:pic>
        <p:nvPicPr>
          <p:cNvPr id="23" name="Picture 2" descr="siliconvalley-792199">
            <a:extLst>
              <a:ext uri="{FF2B5EF4-FFF2-40B4-BE49-F238E27FC236}">
                <a16:creationId xmlns:a16="http://schemas.microsoft.com/office/drawing/2014/main" id="{B6C1E51A-3825-4649-9A8D-76EE88484F0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43389" y="2662818"/>
            <a:ext cx="5232013" cy="39240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34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A map of California featuring 4 of UC Davis's locations, including our main campus in Davis, CA">
            <a:extLst>
              <a:ext uri="{FF2B5EF4-FFF2-40B4-BE49-F238E27FC236}">
                <a16:creationId xmlns:a16="http://schemas.microsoft.com/office/drawing/2014/main" id="{83838205-4BD8-4F48-AB9A-3A7B3F4D19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894" y="1315572"/>
            <a:ext cx="3780413" cy="37804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9C73733C-2F31-436C-AFAF-D2129334AAB5}"/>
              </a:ext>
            </a:extLst>
          </p:cNvPr>
          <p:cNvSpPr/>
          <p:nvPr/>
        </p:nvSpPr>
        <p:spPr>
          <a:xfrm>
            <a:off x="9319437" y="6081823"/>
            <a:ext cx="2872563" cy="776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C18FFD9-73AA-F87B-37BA-9C769AD5D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795" y="681335"/>
            <a:ext cx="7772400" cy="5495329"/>
          </a:xfrm>
          <a:prstGeom prst="rect">
            <a:avLst/>
          </a:prstGeom>
        </p:spPr>
      </p:pic>
    </p:spTree>
    <p:extLst>
      <p:ext uri="{BB962C8B-B14F-4D97-AF65-F5344CB8AC3E}">
        <p14:creationId xmlns:p14="http://schemas.microsoft.com/office/powerpoint/2010/main" val="1274852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000" b="1" dirty="0"/>
              <a:t>Campus</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descr="Image result for uc davis agriculture">
            <a:extLst>
              <a:ext uri="{FF2B5EF4-FFF2-40B4-BE49-F238E27FC236}">
                <a16:creationId xmlns:a16="http://schemas.microsoft.com/office/drawing/2014/main" id="{637DBD40-6BB4-E14D-B42E-735E4B863C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0108" y="5111751"/>
            <a:ext cx="1829608" cy="16420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chool of medicine uc davis">
            <a:extLst>
              <a:ext uri="{FF2B5EF4-FFF2-40B4-BE49-F238E27FC236}">
                <a16:creationId xmlns:a16="http://schemas.microsoft.com/office/drawing/2014/main" id="{D020A8E8-AB10-AD4E-973B-14801A7A5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199" y="3429000"/>
            <a:ext cx="2922325" cy="29223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school of veterinary medicine uc davis">
            <a:extLst>
              <a:ext uri="{FF2B5EF4-FFF2-40B4-BE49-F238E27FC236}">
                <a16:creationId xmlns:a16="http://schemas.microsoft.com/office/drawing/2014/main" id="{C3323BD6-35D7-0746-B85E-7380D49D80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63477" y="2684892"/>
            <a:ext cx="3050829" cy="171609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46A08908-7253-664B-9262-9515CBE4F635}"/>
              </a:ext>
            </a:extLst>
          </p:cNvPr>
          <p:cNvGrpSpPr/>
          <p:nvPr/>
        </p:nvGrpSpPr>
        <p:grpSpPr>
          <a:xfrm>
            <a:off x="4277534" y="2642211"/>
            <a:ext cx="3228700" cy="2284344"/>
            <a:chOff x="476250" y="3429000"/>
            <a:chExt cx="3517515" cy="2343647"/>
          </a:xfrm>
        </p:grpSpPr>
        <p:pic>
          <p:nvPicPr>
            <p:cNvPr id="28" name="Picture 6" descr="Image result for mondavi wine institute uc davis">
              <a:extLst>
                <a:ext uri="{FF2B5EF4-FFF2-40B4-BE49-F238E27FC236}">
                  <a16:creationId xmlns:a16="http://schemas.microsoft.com/office/drawing/2014/main" id="{21DB243E-6998-8A46-B565-6F501B2468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250" y="3429000"/>
              <a:ext cx="3517515" cy="23436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F52C86C-4DBE-994F-97E9-0CD847EF966A}"/>
                </a:ext>
              </a:extLst>
            </p:cNvPr>
            <p:cNvSpPr txBox="1"/>
            <p:nvPr/>
          </p:nvSpPr>
          <p:spPr>
            <a:xfrm>
              <a:off x="1284354" y="3453974"/>
              <a:ext cx="2122108" cy="338222"/>
            </a:xfrm>
            <a:prstGeom prst="rect">
              <a:avLst/>
            </a:prstGeom>
            <a:noFill/>
          </p:spPr>
          <p:txBody>
            <a:bodyPr wrap="none" rtlCol="0">
              <a:spAutoFit/>
            </a:bodyPr>
            <a:lstStyle/>
            <a:p>
              <a:pPr fontAlgn="base">
                <a:spcBef>
                  <a:spcPct val="0"/>
                </a:spcBef>
                <a:spcAft>
                  <a:spcPct val="0"/>
                </a:spcAft>
                <a:defRPr/>
              </a:pPr>
              <a:r>
                <a:rPr lang="en-US" sz="1200" dirty="0">
                  <a:solidFill>
                    <a:prstClr val="black"/>
                  </a:solidFill>
                  <a:latin typeface="Arial" panose="020B0604020202020204" pitchFamily="34" charset="0"/>
                  <a:cs typeface="Arial" panose="020B0604020202020204" pitchFamily="34" charset="0"/>
                </a:rPr>
                <a:t>Mondavi Wine Institute</a:t>
              </a:r>
            </a:p>
          </p:txBody>
        </p:sp>
      </p:grpSp>
      <p:grpSp>
        <p:nvGrpSpPr>
          <p:cNvPr id="31" name="Group 30">
            <a:extLst>
              <a:ext uri="{FF2B5EF4-FFF2-40B4-BE49-F238E27FC236}">
                <a16:creationId xmlns:a16="http://schemas.microsoft.com/office/drawing/2014/main" id="{E8BCD1EB-3F3A-3346-8861-A831C7B24605}"/>
              </a:ext>
            </a:extLst>
          </p:cNvPr>
          <p:cNvGrpSpPr/>
          <p:nvPr/>
        </p:nvGrpSpPr>
        <p:grpSpPr>
          <a:xfrm>
            <a:off x="8363477" y="4676445"/>
            <a:ext cx="3098232" cy="2066563"/>
            <a:chOff x="5529610" y="3747758"/>
            <a:chExt cx="3557804" cy="2373104"/>
          </a:xfrm>
        </p:grpSpPr>
        <p:pic>
          <p:nvPicPr>
            <p:cNvPr id="32" name="Picture 4" descr="Image result for uc davis cnm2">
              <a:extLst>
                <a:ext uri="{FF2B5EF4-FFF2-40B4-BE49-F238E27FC236}">
                  <a16:creationId xmlns:a16="http://schemas.microsoft.com/office/drawing/2014/main" id="{C9E48996-5FBF-F84A-918D-E9951A5C19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9610" y="3747758"/>
              <a:ext cx="3557804" cy="237310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C440EB6-01E1-4D45-B15F-80D8BA7B6E24}"/>
                </a:ext>
              </a:extLst>
            </p:cNvPr>
            <p:cNvSpPr txBox="1"/>
            <p:nvPr/>
          </p:nvSpPr>
          <p:spPr>
            <a:xfrm>
              <a:off x="6200517" y="5815917"/>
              <a:ext cx="2412840" cy="253916"/>
            </a:xfrm>
            <a:prstGeom prst="rect">
              <a:avLst/>
            </a:prstGeom>
            <a:noFill/>
          </p:spPr>
          <p:txBody>
            <a:bodyPr wrap="none" rtlCol="0">
              <a:spAutoFit/>
            </a:bodyPr>
            <a:lstStyle/>
            <a:p>
              <a:pPr fontAlgn="base">
                <a:spcBef>
                  <a:spcPct val="0"/>
                </a:spcBef>
                <a:spcAft>
                  <a:spcPct val="0"/>
                </a:spcAft>
                <a:defRPr/>
              </a:pPr>
              <a:r>
                <a:rPr lang="en-US" sz="1050" dirty="0">
                  <a:solidFill>
                    <a:schemeClr val="bg1"/>
                  </a:solidFill>
                  <a:latin typeface="Arial" panose="020B0604020202020204" pitchFamily="34" charset="0"/>
                  <a:cs typeface="Arial" panose="020B0604020202020204" pitchFamily="34" charset="0"/>
                </a:rPr>
                <a:t>Center for Nano/Micro-Manufacturing</a:t>
              </a:r>
            </a:p>
          </p:txBody>
        </p:sp>
      </p:grpSp>
    </p:spTree>
    <p:extLst>
      <p:ext uri="{BB962C8B-B14F-4D97-AF65-F5344CB8AC3E}">
        <p14:creationId xmlns:p14="http://schemas.microsoft.com/office/powerpoint/2010/main" val="105464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661"/>
            <a:ext cx="10515600" cy="1325563"/>
          </a:xfrm>
        </p:spPr>
        <p:txBody>
          <a:bodyPr>
            <a:normAutofit/>
          </a:bodyPr>
          <a:lstStyle/>
          <a:p>
            <a:pPr algn="ctr"/>
            <a:r>
              <a:rPr lang="en-US" sz="4000" b="1" dirty="0"/>
              <a:t>UC Davis College of Engineering Highlights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661"/>
          <a:stretch/>
        </p:blipFill>
        <p:spPr>
          <a:xfrm>
            <a:off x="983974" y="3847124"/>
            <a:ext cx="3290292" cy="235005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4266" y="3847124"/>
            <a:ext cx="3721528" cy="23500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5794" y="3847125"/>
            <a:ext cx="3112787" cy="2350051"/>
          </a:xfrm>
          <a:prstGeom prst="rect">
            <a:avLst/>
          </a:prstGeom>
        </p:spPr>
      </p:pic>
      <p:sp>
        <p:nvSpPr>
          <p:cNvPr id="10" name="TextBox 9"/>
          <p:cNvSpPr txBox="1"/>
          <p:nvPr/>
        </p:nvSpPr>
        <p:spPr>
          <a:xfrm>
            <a:off x="1555412" y="1784015"/>
            <a:ext cx="2776273" cy="1754326"/>
          </a:xfrm>
          <a:prstGeom prst="rect">
            <a:avLst/>
          </a:prstGeom>
          <a:noFill/>
        </p:spPr>
        <p:txBody>
          <a:bodyPr wrap="square" rtlCol="0">
            <a:spAutoFit/>
          </a:bodyPr>
          <a:lstStyle/>
          <a:p>
            <a:r>
              <a:rPr lang="en-US" sz="2000" b="1" dirty="0">
                <a:solidFill>
                  <a:srgbClr val="002855"/>
                </a:solidFill>
              </a:rPr>
              <a:t>Percent of Women Faculty Among Top 50 Engineering Programs</a:t>
            </a:r>
          </a:p>
          <a:p>
            <a:r>
              <a:rPr lang="en-US" sz="1400" b="1" dirty="0">
                <a:solidFill>
                  <a:srgbClr val="002855"/>
                </a:solidFill>
              </a:rPr>
              <a:t> – American Society for Engineering Education</a:t>
            </a:r>
          </a:p>
        </p:txBody>
      </p:sp>
      <p:sp>
        <p:nvSpPr>
          <p:cNvPr id="11" name="TextBox 10"/>
          <p:cNvSpPr txBox="1"/>
          <p:nvPr/>
        </p:nvSpPr>
        <p:spPr>
          <a:xfrm>
            <a:off x="843165" y="1476740"/>
            <a:ext cx="712247" cy="1631216"/>
          </a:xfrm>
          <a:prstGeom prst="rect">
            <a:avLst/>
          </a:prstGeom>
          <a:noFill/>
        </p:spPr>
        <p:txBody>
          <a:bodyPr wrap="square" rtlCol="0">
            <a:spAutoFit/>
          </a:bodyPr>
          <a:lstStyle/>
          <a:p>
            <a:r>
              <a:rPr lang="en-US" sz="10000" b="1" dirty="0">
                <a:solidFill>
                  <a:schemeClr val="accent2"/>
                </a:solidFill>
                <a:latin typeface="Arial" panose="020B0604020202020204" pitchFamily="34" charset="0"/>
                <a:cs typeface="Arial" panose="020B0604020202020204" pitchFamily="34" charset="0"/>
              </a:rPr>
              <a:t>1</a:t>
            </a:r>
          </a:p>
        </p:txBody>
      </p:sp>
      <p:sp>
        <p:nvSpPr>
          <p:cNvPr id="12" name="Rectangle 11"/>
          <p:cNvSpPr/>
          <p:nvPr/>
        </p:nvSpPr>
        <p:spPr>
          <a:xfrm>
            <a:off x="575894" y="1727264"/>
            <a:ext cx="777883" cy="584775"/>
          </a:xfrm>
          <a:prstGeom prst="rect">
            <a:avLst/>
          </a:prstGeom>
        </p:spPr>
        <p:txBody>
          <a:bodyPr wrap="square">
            <a:spAutoFit/>
          </a:bodyPr>
          <a:lstStyle/>
          <a:p>
            <a:r>
              <a:rPr lang="en-US" sz="3200" b="1" dirty="0">
                <a:solidFill>
                  <a:schemeClr val="accent2"/>
                </a:solidFill>
                <a:latin typeface="Arial" panose="020B0604020202020204" pitchFamily="34" charset="0"/>
                <a:cs typeface="Arial" panose="020B0604020202020204" pitchFamily="34" charset="0"/>
              </a:rPr>
              <a:t>#</a:t>
            </a:r>
          </a:p>
        </p:txBody>
      </p:sp>
      <p:sp>
        <p:nvSpPr>
          <p:cNvPr id="13" name="TextBox 12"/>
          <p:cNvSpPr txBox="1"/>
          <p:nvPr/>
        </p:nvSpPr>
        <p:spPr>
          <a:xfrm>
            <a:off x="4518472" y="1476740"/>
            <a:ext cx="712247" cy="1631216"/>
          </a:xfrm>
          <a:prstGeom prst="rect">
            <a:avLst/>
          </a:prstGeom>
          <a:noFill/>
        </p:spPr>
        <p:txBody>
          <a:bodyPr wrap="square" rtlCol="0">
            <a:spAutoFit/>
          </a:bodyPr>
          <a:lstStyle/>
          <a:p>
            <a:r>
              <a:rPr lang="en-US" sz="10000" b="1" dirty="0">
                <a:solidFill>
                  <a:schemeClr val="accent2"/>
                </a:solidFill>
                <a:latin typeface="Arial" panose="020B0604020202020204" pitchFamily="34" charset="0"/>
                <a:cs typeface="Arial" panose="020B0604020202020204" pitchFamily="34" charset="0"/>
              </a:rPr>
              <a:t>1</a:t>
            </a:r>
          </a:p>
        </p:txBody>
      </p:sp>
      <p:sp>
        <p:nvSpPr>
          <p:cNvPr id="14" name="Rectangle 13"/>
          <p:cNvSpPr/>
          <p:nvPr/>
        </p:nvSpPr>
        <p:spPr>
          <a:xfrm>
            <a:off x="5089634" y="1727264"/>
            <a:ext cx="777883" cy="584775"/>
          </a:xfrm>
          <a:prstGeom prst="rect">
            <a:avLst/>
          </a:prstGeom>
        </p:spPr>
        <p:txBody>
          <a:bodyPr wrap="square">
            <a:spAutoFit/>
          </a:bodyPr>
          <a:lstStyle/>
          <a:p>
            <a:r>
              <a:rPr lang="en-US" sz="3200" b="1" dirty="0">
                <a:solidFill>
                  <a:schemeClr val="accent2"/>
                </a:solidFill>
                <a:latin typeface="Arial" panose="020B0604020202020204" pitchFamily="34" charset="0"/>
                <a:cs typeface="Arial" panose="020B0604020202020204" pitchFamily="34" charset="0"/>
              </a:rPr>
              <a:t>ST</a:t>
            </a:r>
          </a:p>
        </p:txBody>
      </p:sp>
      <p:sp>
        <p:nvSpPr>
          <p:cNvPr id="15" name="TextBox 14"/>
          <p:cNvSpPr txBox="1"/>
          <p:nvPr/>
        </p:nvSpPr>
        <p:spPr>
          <a:xfrm>
            <a:off x="5824757" y="1799031"/>
            <a:ext cx="1763057" cy="1877437"/>
          </a:xfrm>
          <a:prstGeom prst="rect">
            <a:avLst/>
          </a:prstGeom>
          <a:noFill/>
        </p:spPr>
        <p:txBody>
          <a:bodyPr wrap="square" rtlCol="0">
            <a:spAutoFit/>
          </a:bodyPr>
          <a:lstStyle/>
          <a:p>
            <a:r>
              <a:rPr lang="en-US" sz="2000" b="1" dirty="0">
                <a:solidFill>
                  <a:srgbClr val="002855"/>
                </a:solidFill>
              </a:rPr>
              <a:t>Post-Harvest Coffee Research Center in the U.S.</a:t>
            </a:r>
          </a:p>
          <a:p>
            <a:endParaRPr lang="en-US" sz="1600" b="1" dirty="0">
              <a:solidFill>
                <a:srgbClr val="002855"/>
              </a:solidFill>
            </a:endParaRPr>
          </a:p>
        </p:txBody>
      </p:sp>
      <p:sp>
        <p:nvSpPr>
          <p:cNvPr id="16" name="TextBox 15"/>
          <p:cNvSpPr txBox="1"/>
          <p:nvPr/>
        </p:nvSpPr>
        <p:spPr>
          <a:xfrm>
            <a:off x="8039239" y="1476740"/>
            <a:ext cx="712247" cy="1631216"/>
          </a:xfrm>
          <a:prstGeom prst="rect">
            <a:avLst/>
          </a:prstGeom>
          <a:noFill/>
        </p:spPr>
        <p:txBody>
          <a:bodyPr wrap="square" rtlCol="0">
            <a:spAutoFit/>
          </a:bodyPr>
          <a:lstStyle/>
          <a:p>
            <a:r>
              <a:rPr lang="en-US" sz="10000" b="1" dirty="0">
                <a:solidFill>
                  <a:schemeClr val="accent2"/>
                </a:solidFill>
                <a:latin typeface="Arial" panose="020B0604020202020204" pitchFamily="34" charset="0"/>
                <a:cs typeface="Arial" panose="020B0604020202020204" pitchFamily="34" charset="0"/>
              </a:rPr>
              <a:t>1</a:t>
            </a:r>
          </a:p>
        </p:txBody>
      </p:sp>
      <p:sp>
        <p:nvSpPr>
          <p:cNvPr id="17" name="Rectangle 16"/>
          <p:cNvSpPr/>
          <p:nvPr/>
        </p:nvSpPr>
        <p:spPr>
          <a:xfrm>
            <a:off x="8633277" y="1727264"/>
            <a:ext cx="777883" cy="584775"/>
          </a:xfrm>
          <a:prstGeom prst="rect">
            <a:avLst/>
          </a:prstGeom>
        </p:spPr>
        <p:txBody>
          <a:bodyPr wrap="square">
            <a:spAutoFit/>
          </a:bodyPr>
          <a:lstStyle/>
          <a:p>
            <a:r>
              <a:rPr lang="en-US" sz="3200" b="1" dirty="0">
                <a:solidFill>
                  <a:schemeClr val="accent2"/>
                </a:solidFill>
                <a:latin typeface="Arial" panose="020B0604020202020204" pitchFamily="34" charset="0"/>
                <a:cs typeface="Arial" panose="020B0604020202020204" pitchFamily="34" charset="0"/>
              </a:rPr>
              <a:t>ST</a:t>
            </a:r>
          </a:p>
        </p:txBody>
      </p:sp>
      <p:sp>
        <p:nvSpPr>
          <p:cNvPr id="18" name="TextBox 17"/>
          <p:cNvSpPr txBox="1"/>
          <p:nvPr/>
        </p:nvSpPr>
        <p:spPr>
          <a:xfrm>
            <a:off x="9345524" y="1799031"/>
            <a:ext cx="1763057" cy="1631216"/>
          </a:xfrm>
          <a:prstGeom prst="rect">
            <a:avLst/>
          </a:prstGeom>
          <a:noFill/>
        </p:spPr>
        <p:txBody>
          <a:bodyPr wrap="square" rtlCol="0">
            <a:spAutoFit/>
          </a:bodyPr>
          <a:lstStyle/>
          <a:p>
            <a:r>
              <a:rPr lang="en-US" sz="2000" b="1" dirty="0">
                <a:solidFill>
                  <a:srgbClr val="002855"/>
                </a:solidFill>
              </a:rPr>
              <a:t>Full-Body PET/CT Scanner in the World, EXPLORER</a:t>
            </a:r>
            <a:endParaRPr lang="en-US" sz="1600" b="1" dirty="0">
              <a:solidFill>
                <a:srgbClr val="002855"/>
              </a:solidFill>
            </a:endParaRPr>
          </a:p>
        </p:txBody>
      </p:sp>
    </p:spTree>
    <p:extLst>
      <p:ext uri="{BB962C8B-B14F-4D97-AF65-F5344CB8AC3E}">
        <p14:creationId xmlns:p14="http://schemas.microsoft.com/office/powerpoint/2010/main" val="3743355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42473" y="1228436"/>
            <a:ext cx="9144000" cy="1228581"/>
          </a:xfrm>
        </p:spPr>
        <p:txBody>
          <a:bodyPr>
            <a:noAutofit/>
          </a:bodyPr>
          <a:lstStyle/>
          <a:p>
            <a:r>
              <a:rPr lang="en-US" sz="4000" b="1" dirty="0"/>
              <a:t>ECE Department</a:t>
            </a:r>
          </a:p>
        </p:txBody>
      </p:sp>
      <p:pic>
        <p:nvPicPr>
          <p:cNvPr id="4" name="Picture 3"/>
          <p:cNvPicPr>
            <a:picLocks noChangeAspect="1"/>
          </p:cNvPicPr>
          <p:nvPr/>
        </p:nvPicPr>
        <p:blipFill>
          <a:blip r:embed="rId3"/>
          <a:stretch>
            <a:fillRect/>
          </a:stretch>
        </p:blipFill>
        <p:spPr>
          <a:xfrm>
            <a:off x="208979" y="242311"/>
            <a:ext cx="7303641" cy="1201016"/>
          </a:xfrm>
          <a:prstGeom prst="rect">
            <a:avLst/>
          </a:prstGeom>
        </p:spPr>
      </p:pic>
      <p:cxnSp>
        <p:nvCxnSpPr>
          <p:cNvPr id="6" name="Straight Connector 5"/>
          <p:cNvCxnSpPr/>
          <p:nvPr/>
        </p:nvCxnSpPr>
        <p:spPr>
          <a:xfrm>
            <a:off x="942110" y="2447927"/>
            <a:ext cx="10363199" cy="9091"/>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35" descr="left">
            <a:extLst>
              <a:ext uri="{FF2B5EF4-FFF2-40B4-BE49-F238E27FC236}">
                <a16:creationId xmlns:a16="http://schemas.microsoft.com/office/drawing/2014/main" id="{4A327AEC-EF31-514A-9C27-E308A944A0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94177" y="2662818"/>
            <a:ext cx="4737890" cy="15424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6" descr="engineering_sig">
            <a:extLst>
              <a:ext uri="{FF2B5EF4-FFF2-40B4-BE49-F238E27FC236}">
                <a16:creationId xmlns:a16="http://schemas.microsoft.com/office/drawing/2014/main" id="{B3BB4800-F45F-DD4C-813D-BADF6BE56CB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88506" y="2662818"/>
            <a:ext cx="3459133" cy="5722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7">
            <a:extLst>
              <a:ext uri="{FF2B5EF4-FFF2-40B4-BE49-F238E27FC236}">
                <a16:creationId xmlns:a16="http://schemas.microsoft.com/office/drawing/2014/main" id="{60E77490-F826-EC45-A689-F7C58A28B62F}"/>
              </a:ext>
            </a:extLst>
          </p:cNvPr>
          <p:cNvSpPr>
            <a:spLocks noChangeArrowheads="1"/>
          </p:cNvSpPr>
          <p:nvPr/>
        </p:nvSpPr>
        <p:spPr bwMode="auto">
          <a:xfrm>
            <a:off x="6964569" y="3280630"/>
            <a:ext cx="3483070" cy="923330"/>
          </a:xfrm>
          <a:prstGeom prst="rect">
            <a:avLst/>
          </a:prstGeom>
          <a:solidFill>
            <a:srgbClr val="C49100"/>
          </a:solidFill>
          <a:ln>
            <a:noFill/>
          </a:ln>
          <a:effectLst/>
          <a:extLst>
            <a:ext uri="{91240B29-F687-4F45-9708-019B960494DF}">
              <a14:hiddenLine xmlns:a14="http://schemas.microsoft.com/office/drawing/2010/main" w="9525" algn="ctr">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1500" dirty="0">
                <a:solidFill>
                  <a:srgbClr val="000066"/>
                </a:solidFill>
                <a:latin typeface="Arial" charset="0"/>
              </a:rPr>
              <a:t>       </a:t>
            </a:r>
            <a:r>
              <a:rPr lang="en-US" dirty="0">
                <a:solidFill>
                  <a:srgbClr val="000066"/>
                </a:solidFill>
                <a:latin typeface="Arial" charset="0"/>
                <a:cs typeface="Arial" charset="0"/>
              </a:rPr>
              <a:t>ELECTRICAL &amp; COMPUTER </a:t>
            </a:r>
          </a:p>
          <a:p>
            <a:r>
              <a:rPr lang="en-US" dirty="0">
                <a:solidFill>
                  <a:srgbClr val="000066"/>
                </a:solidFill>
                <a:latin typeface="Arial" charset="0"/>
                <a:cs typeface="Arial" charset="0"/>
              </a:rPr>
              <a:t>        ENGINEERING</a:t>
            </a:r>
          </a:p>
        </p:txBody>
      </p:sp>
      <p:pic>
        <p:nvPicPr>
          <p:cNvPr id="17" name="Picture 16">
            <a:extLst>
              <a:ext uri="{FF2B5EF4-FFF2-40B4-BE49-F238E27FC236}">
                <a16:creationId xmlns:a16="http://schemas.microsoft.com/office/drawing/2014/main" id="{B4BADF44-C155-A942-8FC0-4EB86EDA883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39936" y="4400983"/>
            <a:ext cx="8974576" cy="1939022"/>
          </a:xfrm>
          <a:prstGeom prst="rect">
            <a:avLst/>
          </a:prstGeom>
          <a:ln>
            <a:noFill/>
          </a:ln>
        </p:spPr>
      </p:pic>
    </p:spTree>
    <p:extLst>
      <p:ext uri="{BB962C8B-B14F-4D97-AF65-F5344CB8AC3E}">
        <p14:creationId xmlns:p14="http://schemas.microsoft.com/office/powerpoint/2010/main" val="1515653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5716</TotalTime>
  <Words>2304</Words>
  <Application>Microsoft Office PowerPoint</Application>
  <PresentationFormat>Widescreen</PresentationFormat>
  <Paragraphs>325</Paragraphs>
  <Slides>25</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Helvetica</vt:lpstr>
      <vt:lpstr>proxima-nova</vt:lpstr>
      <vt:lpstr>Roboto</vt:lpstr>
      <vt:lpstr>Times</vt:lpstr>
      <vt:lpstr>Office Theme</vt:lpstr>
      <vt:lpstr>PowerPoint Presentation</vt:lpstr>
      <vt:lpstr>Graduate Advising Team</vt:lpstr>
      <vt:lpstr>A brief intro to Davis and the Department</vt:lpstr>
      <vt:lpstr>Around Davis</vt:lpstr>
      <vt:lpstr>Near Davis</vt:lpstr>
      <vt:lpstr>PowerPoint Presentation</vt:lpstr>
      <vt:lpstr>Campus</vt:lpstr>
      <vt:lpstr>UC Davis College of Engineering Highlights </vt:lpstr>
      <vt:lpstr>ECE Department</vt:lpstr>
      <vt:lpstr>ECE department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Degree Options</vt:lpstr>
      <vt:lpstr>PowerPoint Presentation</vt:lpstr>
      <vt:lpstr>Admissions</vt:lpstr>
      <vt:lpstr>Fee Waiver for Domestic PhD Applicants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Sacksith Ekkaphanh</dc:creator>
  <cp:lastModifiedBy>Michelle Theresa Walker</cp:lastModifiedBy>
  <cp:revision>128</cp:revision>
  <dcterms:created xsi:type="dcterms:W3CDTF">2020-02-24T22:00:15Z</dcterms:created>
  <dcterms:modified xsi:type="dcterms:W3CDTF">2023-12-04T17:31:05Z</dcterms:modified>
</cp:coreProperties>
</file>