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257" r:id="rId3"/>
    <p:sldId id="261" r:id="rId4"/>
    <p:sldId id="263" r:id="rId5"/>
    <p:sldId id="266" r:id="rId6"/>
    <p:sldId id="267" r:id="rId7"/>
    <p:sldId id="271" r:id="rId8"/>
    <p:sldId id="273" r:id="rId9"/>
    <p:sldId id="274" r:id="rId10"/>
    <p:sldId id="268" r:id="rId11"/>
    <p:sldId id="269" r:id="rId12"/>
    <p:sldId id="275" r:id="rId13"/>
    <p:sldId id="258" r:id="rId14"/>
    <p:sldId id="259" r:id="rId15"/>
    <p:sldId id="262" r:id="rId16"/>
    <p:sldId id="26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8" d="100"/>
          <a:sy n="108" d="100"/>
        </p:scale>
        <p:origin x="65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DBB00A-1ABC-4591-9641-932E84F06AAE}" type="datetimeFigureOut">
              <a:rPr lang="en-US" smtClean="0"/>
              <a:t>10/16/2023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9601CB-004A-42F8-91D3-78C1AD03FDDB}" type="slidenum">
              <a:rPr lang="en-US" smtClean="0"/>
              <a:t>‹#›</a:t>
            </a:fld>
            <a:endParaRPr lang="en-US"/>
          </a:p>
        </p:txBody>
      </p:sp>
    </p:spTree>
    <p:extLst>
      <p:ext uri="{BB962C8B-B14F-4D97-AF65-F5344CB8AC3E}">
        <p14:creationId xmlns:p14="http://schemas.microsoft.com/office/powerpoint/2010/main" val="4102258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will receive an email from GSA or my department for sign ups</a:t>
            </a:r>
          </a:p>
        </p:txBody>
      </p:sp>
      <p:sp>
        <p:nvSpPr>
          <p:cNvPr id="4" name="Slide Number Placeholder 3"/>
          <p:cNvSpPr>
            <a:spLocks noGrp="1"/>
          </p:cNvSpPr>
          <p:nvPr>
            <p:ph type="sldNum" sz="quarter" idx="5"/>
          </p:nvPr>
        </p:nvSpPr>
        <p:spPr/>
        <p:txBody>
          <a:bodyPr/>
          <a:lstStyle/>
          <a:p>
            <a:fld id="{2E9601CB-004A-42F8-91D3-78C1AD03FDDB}" type="slidenum">
              <a:rPr lang="en-US" smtClean="0"/>
              <a:t>13</a:t>
            </a:fld>
            <a:endParaRPr lang="en-US"/>
          </a:p>
        </p:txBody>
      </p:sp>
    </p:spTree>
    <p:extLst>
      <p:ext uri="{BB962C8B-B14F-4D97-AF65-F5344CB8AC3E}">
        <p14:creationId xmlns:p14="http://schemas.microsoft.com/office/powerpoint/2010/main" val="489525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will email the form to all that have signed up mid January</a:t>
            </a:r>
          </a:p>
        </p:txBody>
      </p:sp>
      <p:sp>
        <p:nvSpPr>
          <p:cNvPr id="4" name="Slide Number Placeholder 3"/>
          <p:cNvSpPr>
            <a:spLocks noGrp="1"/>
          </p:cNvSpPr>
          <p:nvPr>
            <p:ph type="sldNum" sz="quarter" idx="5"/>
          </p:nvPr>
        </p:nvSpPr>
        <p:spPr/>
        <p:txBody>
          <a:bodyPr/>
          <a:lstStyle/>
          <a:p>
            <a:fld id="{2E9601CB-004A-42F8-91D3-78C1AD03FDDB}" type="slidenum">
              <a:rPr lang="en-US" smtClean="0"/>
              <a:t>16</a:t>
            </a:fld>
            <a:endParaRPr lang="en-US"/>
          </a:p>
        </p:txBody>
      </p:sp>
    </p:spTree>
    <p:extLst>
      <p:ext uri="{BB962C8B-B14F-4D97-AF65-F5344CB8AC3E}">
        <p14:creationId xmlns:p14="http://schemas.microsoft.com/office/powerpoint/2010/main" val="2995784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10/16/2023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ce.ucdavis.edu/schedules-classe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ece.ucdavis.edu/graduate/forms-and-documents" TargetMode="External"/><Relationship Id="rId4" Type="http://schemas.openxmlformats.org/officeDocument/2006/relationships/hyperlink" Target="https://ece.ucdavis.edu/graduate/doctoral-degre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6559" y="272845"/>
            <a:ext cx="9344692" cy="2971801"/>
          </a:xfrm>
        </p:spPr>
        <p:txBody>
          <a:bodyPr/>
          <a:lstStyle/>
          <a:p>
            <a:r>
              <a:rPr lang="en-US" b="1" dirty="0"/>
              <a:t>Preparing for the Prelim</a:t>
            </a:r>
          </a:p>
        </p:txBody>
      </p:sp>
      <p:sp>
        <p:nvSpPr>
          <p:cNvPr id="3" name="Subtitle 2"/>
          <p:cNvSpPr>
            <a:spLocks noGrp="1"/>
          </p:cNvSpPr>
          <p:nvPr>
            <p:ph type="subTitle" idx="1"/>
          </p:nvPr>
        </p:nvSpPr>
        <p:spPr/>
        <p:txBody>
          <a:bodyPr/>
          <a:lstStyle/>
          <a:p>
            <a:r>
              <a:rPr lang="en-US" dirty="0">
                <a:solidFill>
                  <a:schemeClr val="tx2">
                    <a:lumMod val="60000"/>
                    <a:lumOff val="40000"/>
                  </a:schemeClr>
                </a:solidFill>
              </a:rPr>
              <a:t>UC Davis - Electrical and Computer Engineering </a:t>
            </a:r>
          </a:p>
        </p:txBody>
      </p:sp>
    </p:spTree>
    <p:extLst>
      <p:ext uri="{BB962C8B-B14F-4D97-AF65-F5344CB8AC3E}">
        <p14:creationId xmlns:p14="http://schemas.microsoft.com/office/powerpoint/2010/main" val="3031823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508" y="188494"/>
            <a:ext cx="8534400" cy="1507067"/>
          </a:xfrm>
        </p:spPr>
        <p:txBody>
          <a:bodyPr>
            <a:normAutofit/>
          </a:bodyPr>
          <a:lstStyle/>
          <a:p>
            <a:r>
              <a:rPr lang="en-US" sz="4000" b="1" dirty="0"/>
              <a:t>Intermediate Pass</a:t>
            </a:r>
          </a:p>
        </p:txBody>
      </p:sp>
      <p:sp>
        <p:nvSpPr>
          <p:cNvPr id="4" name="Rectangle 3"/>
          <p:cNvSpPr/>
          <p:nvPr/>
        </p:nvSpPr>
        <p:spPr>
          <a:xfrm>
            <a:off x="796508" y="1559548"/>
            <a:ext cx="9598776" cy="5136791"/>
          </a:xfrm>
          <a:prstGeom prst="rect">
            <a:avLst/>
          </a:prstGeom>
        </p:spPr>
        <p:txBody>
          <a:bodyPr wrap="square">
            <a:spAutoFit/>
          </a:bodyPr>
          <a:lstStyle/>
          <a:p>
            <a:pPr marL="285750" lvl="0" indent="-285750">
              <a:spcBef>
                <a:spcPts val="1200"/>
              </a:spcBef>
              <a:spcAft>
                <a:spcPts val="600"/>
              </a:spcAft>
              <a:buClr>
                <a:prstClr val="white"/>
              </a:buClr>
              <a:buSzPct val="80000"/>
              <a:buFont typeface="Wingdings 3" panose="05040102010807070707" pitchFamily="18" charset="2"/>
              <a:buChar char=""/>
            </a:pPr>
            <a:r>
              <a:rPr lang="en-US" sz="2200" dirty="0">
                <a:solidFill>
                  <a:prstClr val="white">
                    <a:lumMod val="95000"/>
                  </a:prstClr>
                </a:solidFill>
              </a:rPr>
              <a:t>Intermediate result if the student does not get a clear pass but the exam score of each area is at least 4.</a:t>
            </a:r>
          </a:p>
          <a:p>
            <a:pPr marL="742950" lvl="1" indent="-285750">
              <a:spcBef>
                <a:spcPts val="1200"/>
              </a:spcBef>
              <a:spcAft>
                <a:spcPts val="600"/>
              </a:spcAft>
              <a:buClr>
                <a:prstClr val="white"/>
              </a:buClr>
              <a:buSzPct val="80000"/>
              <a:buFont typeface="Wingdings 3" panose="05040102010807070707" pitchFamily="18" charset="2"/>
              <a:buChar char=""/>
            </a:pPr>
            <a:r>
              <a:rPr lang="en-US" sz="2200" dirty="0">
                <a:solidFill>
                  <a:schemeClr val="tx1">
                    <a:lumMod val="95000"/>
                  </a:schemeClr>
                </a:solidFill>
              </a:rPr>
              <a:t>A letter of support from the Major Professor is needed</a:t>
            </a:r>
          </a:p>
          <a:p>
            <a:pPr marL="742950" lvl="1" indent="-285750">
              <a:spcBef>
                <a:spcPts val="1200"/>
              </a:spcBef>
              <a:spcAft>
                <a:spcPts val="600"/>
              </a:spcAft>
              <a:buClr>
                <a:prstClr val="white"/>
              </a:buClr>
              <a:buSzPct val="80000"/>
              <a:buFont typeface="Wingdings 3" panose="05040102010807070707" pitchFamily="18" charset="2"/>
              <a:buChar char=""/>
            </a:pPr>
            <a:r>
              <a:rPr lang="en-US" sz="2200" dirty="0">
                <a:solidFill>
                  <a:schemeClr val="tx1">
                    <a:lumMod val="95000"/>
                  </a:schemeClr>
                </a:solidFill>
              </a:rPr>
              <a:t>The student should discuss what information his/her major professor will require him/her to provide in order to write the letter</a:t>
            </a:r>
          </a:p>
          <a:p>
            <a:pPr marL="742950" lvl="1" indent="-285750">
              <a:spcBef>
                <a:spcPts val="1200"/>
              </a:spcBef>
              <a:spcAft>
                <a:spcPts val="600"/>
              </a:spcAft>
              <a:buClr>
                <a:prstClr val="white"/>
              </a:buClr>
              <a:buSzPct val="80000"/>
              <a:buFont typeface="Wingdings 3" panose="05040102010807070707" pitchFamily="18" charset="2"/>
              <a:buChar char=""/>
            </a:pPr>
            <a:r>
              <a:rPr lang="en-US" sz="2200" dirty="0">
                <a:solidFill>
                  <a:schemeClr val="tx1">
                    <a:lumMod val="95000"/>
                  </a:schemeClr>
                </a:solidFill>
              </a:rPr>
              <a:t>The letter should not be more than two pages long and should be received by the Graduate Program Coordinator by the end of the sixth week of the winter quarter. (Will provide exact deadline)</a:t>
            </a:r>
          </a:p>
          <a:p>
            <a:pPr marL="742950" lvl="1" indent="-285750">
              <a:spcBef>
                <a:spcPct val="20000"/>
              </a:spcBef>
              <a:spcAft>
                <a:spcPts val="600"/>
              </a:spcAft>
              <a:buClr>
                <a:prstClr val="white"/>
              </a:buClr>
              <a:buSzPct val="80000"/>
              <a:buFont typeface="Wingdings 3" panose="05040102010807070707" pitchFamily="18" charset="2"/>
              <a:buChar char=""/>
            </a:pPr>
            <a:endParaRPr lang="en-US" sz="2200" dirty="0">
              <a:solidFill>
                <a:schemeClr val="tx1">
                  <a:lumMod val="95000"/>
                </a:schemeClr>
              </a:solidFill>
            </a:endParaRPr>
          </a:p>
          <a:p>
            <a:pPr marL="742950" lvl="1" indent="-285750">
              <a:spcBef>
                <a:spcPct val="20000"/>
              </a:spcBef>
              <a:spcAft>
                <a:spcPts val="600"/>
              </a:spcAft>
              <a:buClr>
                <a:prstClr val="white"/>
              </a:buClr>
              <a:buSzPct val="80000"/>
              <a:buFont typeface="Wingdings 3" panose="05040102010807070707" pitchFamily="18" charset="2"/>
              <a:buChar char=""/>
            </a:pPr>
            <a:endParaRPr lang="en-US" sz="2200" dirty="0">
              <a:solidFill>
                <a:prstClr val="white">
                  <a:lumMod val="95000"/>
                </a:prstClr>
              </a:solidFill>
            </a:endParaRPr>
          </a:p>
        </p:txBody>
      </p:sp>
    </p:spTree>
    <p:extLst>
      <p:ext uri="{BB962C8B-B14F-4D97-AF65-F5344CB8AC3E}">
        <p14:creationId xmlns:p14="http://schemas.microsoft.com/office/powerpoint/2010/main" val="1370308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508" y="188494"/>
            <a:ext cx="8534400" cy="1507067"/>
          </a:xfrm>
        </p:spPr>
        <p:txBody>
          <a:bodyPr>
            <a:normAutofit/>
          </a:bodyPr>
          <a:lstStyle/>
          <a:p>
            <a:r>
              <a:rPr lang="en-US" sz="4000" b="1" dirty="0"/>
              <a:t>Intermediate Process</a:t>
            </a:r>
          </a:p>
        </p:txBody>
      </p:sp>
      <p:sp>
        <p:nvSpPr>
          <p:cNvPr id="4" name="Rectangle 3"/>
          <p:cNvSpPr/>
          <p:nvPr/>
        </p:nvSpPr>
        <p:spPr>
          <a:xfrm>
            <a:off x="796508" y="1828812"/>
            <a:ext cx="9903576" cy="2585323"/>
          </a:xfrm>
          <a:prstGeom prst="rect">
            <a:avLst/>
          </a:prstGeom>
        </p:spPr>
        <p:txBody>
          <a:bodyPr wrap="square">
            <a:spAutoFit/>
          </a:bodyPr>
          <a:lstStyle/>
          <a:p>
            <a:pPr marL="285750" lvl="0" indent="-285750">
              <a:spcBef>
                <a:spcPts val="1200"/>
              </a:spcBef>
              <a:spcAft>
                <a:spcPts val="600"/>
              </a:spcAft>
              <a:buClr>
                <a:prstClr val="white"/>
              </a:buClr>
              <a:buSzPct val="80000"/>
              <a:buFont typeface="Wingdings 3" panose="05040102010807070707" pitchFamily="18" charset="2"/>
              <a:buChar char=""/>
            </a:pPr>
            <a:r>
              <a:rPr lang="en-US" sz="2200" dirty="0">
                <a:solidFill>
                  <a:prstClr val="white">
                    <a:lumMod val="95000"/>
                  </a:prstClr>
                </a:solidFill>
              </a:rPr>
              <a:t>The Ph.D. Preliminary Examination Committee will make a recommendation on each intermediate result case by the end of the eighth week of the winter quarter. </a:t>
            </a:r>
          </a:p>
          <a:p>
            <a:pPr marL="285750" indent="-285750">
              <a:spcBef>
                <a:spcPts val="1200"/>
              </a:spcBef>
              <a:spcAft>
                <a:spcPts val="600"/>
              </a:spcAft>
              <a:buClr>
                <a:prstClr val="white"/>
              </a:buClr>
              <a:buSzPct val="80000"/>
              <a:buFont typeface="Wingdings 3" panose="05040102010807070707" pitchFamily="18" charset="2"/>
              <a:buChar char=""/>
            </a:pPr>
            <a:r>
              <a:rPr lang="en-US" sz="2200" dirty="0">
                <a:solidFill>
                  <a:schemeClr val="tx1">
                    <a:lumMod val="95000"/>
                  </a:schemeClr>
                </a:solidFill>
              </a:rPr>
              <a:t>The ECE Graduate Program faculty vote will determine the final outcome, either pass or fail, by the end of the winter quarter.</a:t>
            </a:r>
          </a:p>
          <a:p>
            <a:pPr marL="285750" lvl="0" indent="-285750">
              <a:spcBef>
                <a:spcPts val="1200"/>
              </a:spcBef>
              <a:spcAft>
                <a:spcPts val="600"/>
              </a:spcAft>
              <a:buClr>
                <a:prstClr val="white"/>
              </a:buClr>
              <a:buSzPct val="80000"/>
              <a:buFont typeface="Wingdings 3" panose="05040102010807070707" pitchFamily="18" charset="2"/>
              <a:buChar char=""/>
            </a:pPr>
            <a:endParaRPr lang="en-US" sz="2200" dirty="0">
              <a:solidFill>
                <a:prstClr val="white">
                  <a:lumMod val="95000"/>
                </a:prstClr>
              </a:solidFill>
            </a:endParaRPr>
          </a:p>
        </p:txBody>
      </p:sp>
    </p:spTree>
    <p:extLst>
      <p:ext uri="{BB962C8B-B14F-4D97-AF65-F5344CB8AC3E}">
        <p14:creationId xmlns:p14="http://schemas.microsoft.com/office/powerpoint/2010/main" val="828566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508" y="188494"/>
            <a:ext cx="8534400" cy="1507067"/>
          </a:xfrm>
        </p:spPr>
        <p:txBody>
          <a:bodyPr>
            <a:normAutofit/>
          </a:bodyPr>
          <a:lstStyle/>
          <a:p>
            <a:r>
              <a:rPr lang="en-US" sz="4000" b="1" dirty="0"/>
              <a:t>Prelim Exam Stats Winter 2023</a:t>
            </a:r>
          </a:p>
        </p:txBody>
      </p:sp>
      <p:graphicFrame>
        <p:nvGraphicFramePr>
          <p:cNvPr id="3" name="Table 2"/>
          <p:cNvGraphicFramePr>
            <a:graphicFrameLocks noGrp="1"/>
          </p:cNvGraphicFramePr>
          <p:nvPr>
            <p:extLst>
              <p:ext uri="{D42A27DB-BD31-4B8C-83A1-F6EECF244321}">
                <p14:modId xmlns:p14="http://schemas.microsoft.com/office/powerpoint/2010/main" val="3755216900"/>
              </p:ext>
            </p:extLst>
          </p:nvPr>
        </p:nvGraphicFramePr>
        <p:xfrm>
          <a:off x="960376" y="1695561"/>
          <a:ext cx="5473129" cy="1741165"/>
        </p:xfrm>
        <a:graphic>
          <a:graphicData uri="http://schemas.openxmlformats.org/drawingml/2006/table">
            <a:tbl>
              <a:tblPr firstRow="1" bandRow="1">
                <a:tableStyleId>{5C22544A-7EE6-4342-B048-85BDC9FD1C3A}</a:tableStyleId>
              </a:tblPr>
              <a:tblGrid>
                <a:gridCol w="457200">
                  <a:extLst>
                    <a:ext uri="{9D8B030D-6E8A-4147-A177-3AD203B41FA5}">
                      <a16:colId xmlns:a16="http://schemas.microsoft.com/office/drawing/2014/main" val="2333308657"/>
                    </a:ext>
                  </a:extLst>
                </a:gridCol>
                <a:gridCol w="1417323">
                  <a:extLst>
                    <a:ext uri="{9D8B030D-6E8A-4147-A177-3AD203B41FA5}">
                      <a16:colId xmlns:a16="http://schemas.microsoft.com/office/drawing/2014/main" val="2857463152"/>
                    </a:ext>
                  </a:extLst>
                </a:gridCol>
                <a:gridCol w="953729">
                  <a:extLst>
                    <a:ext uri="{9D8B030D-6E8A-4147-A177-3AD203B41FA5}">
                      <a16:colId xmlns:a16="http://schemas.microsoft.com/office/drawing/2014/main" val="1624522714"/>
                    </a:ext>
                  </a:extLst>
                </a:gridCol>
                <a:gridCol w="1681316">
                  <a:extLst>
                    <a:ext uri="{9D8B030D-6E8A-4147-A177-3AD203B41FA5}">
                      <a16:colId xmlns:a16="http://schemas.microsoft.com/office/drawing/2014/main" val="2974325413"/>
                    </a:ext>
                  </a:extLst>
                </a:gridCol>
                <a:gridCol w="963561">
                  <a:extLst>
                    <a:ext uri="{9D8B030D-6E8A-4147-A177-3AD203B41FA5}">
                      <a16:colId xmlns:a16="http://schemas.microsoft.com/office/drawing/2014/main" val="1573971514"/>
                    </a:ext>
                  </a:extLst>
                </a:gridCol>
              </a:tblGrid>
              <a:tr h="641482">
                <a:tc rowSpan="4">
                  <a:txBody>
                    <a:bodyPr/>
                    <a:lstStyle/>
                    <a:p>
                      <a:pPr algn="ctr"/>
                      <a:r>
                        <a:rPr lang="en-US" dirty="0"/>
                        <a:t>2023</a:t>
                      </a:r>
                    </a:p>
                  </a:txBody>
                  <a:tcPr vert="vert270" anchor="ctr"/>
                </a:tc>
                <a:tc>
                  <a:txBody>
                    <a:bodyPr/>
                    <a:lstStyle/>
                    <a:p>
                      <a:pPr algn="ctr"/>
                      <a:r>
                        <a:rPr lang="en-US" b="1" dirty="0"/>
                        <a:t>Mock</a:t>
                      </a:r>
                      <a:r>
                        <a:rPr lang="en-US" b="1" baseline="0" dirty="0"/>
                        <a:t> Interview</a:t>
                      </a:r>
                      <a:endParaRPr lang="en-US" b="1" dirty="0"/>
                    </a:p>
                  </a:txBody>
                  <a:tcPr anchor="ctr"/>
                </a:tc>
                <a:tc>
                  <a:txBody>
                    <a:bodyPr/>
                    <a:lstStyle/>
                    <a:p>
                      <a:pPr algn="ctr"/>
                      <a:r>
                        <a:rPr lang="en-US" dirty="0"/>
                        <a:t>Pass</a:t>
                      </a:r>
                    </a:p>
                  </a:txBody>
                  <a:tcPr anchor="ctr"/>
                </a:tc>
                <a:tc>
                  <a:txBody>
                    <a:bodyPr/>
                    <a:lstStyle/>
                    <a:p>
                      <a:pPr algn="ctr"/>
                      <a:r>
                        <a:rPr lang="en-US" dirty="0"/>
                        <a:t>Intermediate</a:t>
                      </a:r>
                    </a:p>
                  </a:txBody>
                  <a:tcPr anchor="ctr"/>
                </a:tc>
                <a:tc>
                  <a:txBody>
                    <a:bodyPr/>
                    <a:lstStyle/>
                    <a:p>
                      <a:pPr algn="ctr"/>
                      <a:r>
                        <a:rPr lang="en-US" dirty="0"/>
                        <a:t>Fail</a:t>
                      </a:r>
                    </a:p>
                  </a:txBody>
                  <a:tcPr anchor="ctr"/>
                </a:tc>
                <a:extLst>
                  <a:ext uri="{0D108BD9-81ED-4DB2-BD59-A6C34878D82A}">
                    <a16:rowId xmlns:a16="http://schemas.microsoft.com/office/drawing/2014/main" val="2929852163"/>
                  </a:ext>
                </a:extLst>
              </a:tr>
              <a:tr h="366561">
                <a:tc vMerge="1">
                  <a:txBody>
                    <a:bodyPr/>
                    <a:lstStyle/>
                    <a:p>
                      <a:pPr algn="ctr"/>
                      <a:endParaRPr lang="en-US" dirty="0"/>
                    </a:p>
                  </a:txBody>
                  <a:tcPr vert="vert270"/>
                </a:tc>
                <a:tc>
                  <a:txBody>
                    <a:bodyPr/>
                    <a:lstStyle/>
                    <a:p>
                      <a:pPr algn="ctr"/>
                      <a:r>
                        <a:rPr lang="en-US" b="1" dirty="0"/>
                        <a:t>Yes</a:t>
                      </a:r>
                    </a:p>
                  </a:txBody>
                  <a:tcPr/>
                </a:tc>
                <a:tc>
                  <a:txBody>
                    <a:bodyPr/>
                    <a:lstStyle/>
                    <a:p>
                      <a:pPr algn="ctr"/>
                      <a:r>
                        <a:rPr lang="en-US" dirty="0"/>
                        <a:t>13</a:t>
                      </a:r>
                    </a:p>
                  </a:txBody>
                  <a:tcPr/>
                </a:tc>
                <a:tc>
                  <a:txBody>
                    <a:bodyPr/>
                    <a:lstStyle/>
                    <a:p>
                      <a:pPr algn="ctr"/>
                      <a:r>
                        <a:rPr lang="en-US" dirty="0"/>
                        <a:t>10</a:t>
                      </a:r>
                    </a:p>
                  </a:txBody>
                  <a:tcPr/>
                </a:tc>
                <a:tc>
                  <a:txBody>
                    <a:bodyPr/>
                    <a:lstStyle/>
                    <a:p>
                      <a:pPr algn="ctr"/>
                      <a:r>
                        <a:rPr lang="en-US" dirty="0"/>
                        <a:t>3</a:t>
                      </a:r>
                    </a:p>
                  </a:txBody>
                  <a:tcPr/>
                </a:tc>
                <a:extLst>
                  <a:ext uri="{0D108BD9-81ED-4DB2-BD59-A6C34878D82A}">
                    <a16:rowId xmlns:a16="http://schemas.microsoft.com/office/drawing/2014/main" val="3998800946"/>
                  </a:ext>
                </a:extLst>
              </a:tr>
              <a:tr h="366561">
                <a:tc vMerge="1">
                  <a:txBody>
                    <a:bodyPr/>
                    <a:lstStyle/>
                    <a:p>
                      <a:pPr algn="ctr"/>
                      <a:endParaRPr lang="en-US" dirty="0"/>
                    </a:p>
                  </a:txBody>
                  <a:tcPr vert="vert270"/>
                </a:tc>
                <a:tc>
                  <a:txBody>
                    <a:bodyPr/>
                    <a:lstStyle/>
                    <a:p>
                      <a:pPr algn="ctr"/>
                      <a:r>
                        <a:rPr lang="en-US" b="1" dirty="0"/>
                        <a:t>No</a:t>
                      </a:r>
                    </a:p>
                  </a:txBody>
                  <a:tcPr/>
                </a:tc>
                <a:tc>
                  <a:txBody>
                    <a:bodyPr/>
                    <a:lstStyle/>
                    <a:p>
                      <a:pPr algn="ctr"/>
                      <a:r>
                        <a:rPr lang="en-US" dirty="0"/>
                        <a:t>1</a:t>
                      </a:r>
                    </a:p>
                  </a:txBody>
                  <a:tcPr/>
                </a:tc>
                <a:tc>
                  <a:txBody>
                    <a:bodyPr/>
                    <a:lstStyle/>
                    <a:p>
                      <a:pPr algn="ctr"/>
                      <a:r>
                        <a:rPr lang="en-US" dirty="0"/>
                        <a:t>2</a:t>
                      </a:r>
                    </a:p>
                  </a:txBody>
                  <a:tcPr/>
                </a:tc>
                <a:tc>
                  <a:txBody>
                    <a:bodyPr/>
                    <a:lstStyle/>
                    <a:p>
                      <a:pPr algn="ctr"/>
                      <a:r>
                        <a:rPr lang="en-US" dirty="0"/>
                        <a:t>0</a:t>
                      </a:r>
                    </a:p>
                  </a:txBody>
                  <a:tcPr/>
                </a:tc>
                <a:extLst>
                  <a:ext uri="{0D108BD9-81ED-4DB2-BD59-A6C34878D82A}">
                    <a16:rowId xmlns:a16="http://schemas.microsoft.com/office/drawing/2014/main" val="1041571877"/>
                  </a:ext>
                </a:extLst>
              </a:tr>
              <a:tr h="366561">
                <a:tc vMerge="1">
                  <a:txBody>
                    <a:bodyPr/>
                    <a:lstStyle/>
                    <a:p>
                      <a:pPr algn="ctr"/>
                      <a:endParaRPr lang="en-US" b="1" dirty="0"/>
                    </a:p>
                  </a:txBody>
                  <a:tcPr vert="vert270"/>
                </a:tc>
                <a:tc>
                  <a:txBody>
                    <a:bodyPr/>
                    <a:lstStyle/>
                    <a:p>
                      <a:pPr algn="ctr"/>
                      <a:r>
                        <a:rPr lang="en-US" b="1" dirty="0"/>
                        <a:t>Total</a:t>
                      </a:r>
                    </a:p>
                  </a:txBody>
                  <a:tcPr/>
                </a:tc>
                <a:tc>
                  <a:txBody>
                    <a:bodyPr/>
                    <a:lstStyle/>
                    <a:p>
                      <a:pPr algn="ctr"/>
                      <a:r>
                        <a:rPr lang="en-US" b="1" dirty="0"/>
                        <a:t>14</a:t>
                      </a:r>
                    </a:p>
                  </a:txBody>
                  <a:tcPr/>
                </a:tc>
                <a:tc>
                  <a:txBody>
                    <a:bodyPr/>
                    <a:lstStyle/>
                    <a:p>
                      <a:pPr algn="ctr"/>
                      <a:r>
                        <a:rPr lang="en-US" b="1" dirty="0"/>
                        <a:t>12</a:t>
                      </a:r>
                    </a:p>
                  </a:txBody>
                  <a:tcPr/>
                </a:tc>
                <a:tc>
                  <a:txBody>
                    <a:bodyPr/>
                    <a:lstStyle/>
                    <a:p>
                      <a:pPr algn="ctr"/>
                      <a:r>
                        <a:rPr lang="en-US" b="1" dirty="0"/>
                        <a:t>3</a:t>
                      </a:r>
                    </a:p>
                  </a:txBody>
                  <a:tcPr/>
                </a:tc>
                <a:extLst>
                  <a:ext uri="{0D108BD9-81ED-4DB2-BD59-A6C34878D82A}">
                    <a16:rowId xmlns:a16="http://schemas.microsoft.com/office/drawing/2014/main" val="3958153918"/>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502927587"/>
              </p:ext>
            </p:extLst>
          </p:nvPr>
        </p:nvGraphicFramePr>
        <p:xfrm>
          <a:off x="1049152" y="3694610"/>
          <a:ext cx="6767779" cy="1324758"/>
        </p:xfrm>
        <a:graphic>
          <a:graphicData uri="http://schemas.openxmlformats.org/drawingml/2006/table">
            <a:tbl>
              <a:tblPr firstRow="1" bandRow="1">
                <a:tableStyleId>{5C22544A-7EE6-4342-B048-85BDC9FD1C3A}</a:tableStyleId>
              </a:tblPr>
              <a:tblGrid>
                <a:gridCol w="1723830">
                  <a:extLst>
                    <a:ext uri="{9D8B030D-6E8A-4147-A177-3AD203B41FA5}">
                      <a16:colId xmlns:a16="http://schemas.microsoft.com/office/drawing/2014/main" val="1698695811"/>
                    </a:ext>
                  </a:extLst>
                </a:gridCol>
                <a:gridCol w="1032388">
                  <a:extLst>
                    <a:ext uri="{9D8B030D-6E8A-4147-A177-3AD203B41FA5}">
                      <a16:colId xmlns:a16="http://schemas.microsoft.com/office/drawing/2014/main" val="1163159637"/>
                    </a:ext>
                  </a:extLst>
                </a:gridCol>
                <a:gridCol w="1641987">
                  <a:extLst>
                    <a:ext uri="{9D8B030D-6E8A-4147-A177-3AD203B41FA5}">
                      <a16:colId xmlns:a16="http://schemas.microsoft.com/office/drawing/2014/main" val="465042383"/>
                    </a:ext>
                  </a:extLst>
                </a:gridCol>
                <a:gridCol w="963561">
                  <a:extLst>
                    <a:ext uri="{9D8B030D-6E8A-4147-A177-3AD203B41FA5}">
                      <a16:colId xmlns:a16="http://schemas.microsoft.com/office/drawing/2014/main" val="2144559655"/>
                    </a:ext>
                  </a:extLst>
                </a:gridCol>
                <a:gridCol w="1406013">
                  <a:extLst>
                    <a:ext uri="{9D8B030D-6E8A-4147-A177-3AD203B41FA5}">
                      <a16:colId xmlns:a16="http://schemas.microsoft.com/office/drawing/2014/main" val="3496203746"/>
                    </a:ext>
                  </a:extLst>
                </a:gridCol>
              </a:tblGrid>
              <a:tr h="593238">
                <a:tc>
                  <a:txBody>
                    <a:bodyPr/>
                    <a:lstStyle/>
                    <a:p>
                      <a:r>
                        <a:rPr lang="en-US" b="1" dirty="0"/>
                        <a:t># of Exams</a:t>
                      </a:r>
                    </a:p>
                  </a:txBody>
                  <a:tcPr/>
                </a:tc>
                <a:tc>
                  <a:txBody>
                    <a:bodyPr/>
                    <a:lstStyle/>
                    <a:p>
                      <a:pPr algn="ctr"/>
                      <a:r>
                        <a:rPr lang="en-US" dirty="0"/>
                        <a:t>Pass</a:t>
                      </a:r>
                    </a:p>
                  </a:txBody>
                  <a:tcPr/>
                </a:tc>
                <a:tc>
                  <a:txBody>
                    <a:bodyPr/>
                    <a:lstStyle/>
                    <a:p>
                      <a:pPr algn="ctr"/>
                      <a:r>
                        <a:rPr lang="en-US" dirty="0"/>
                        <a:t>Intermediate</a:t>
                      </a:r>
                    </a:p>
                  </a:txBody>
                  <a:tcPr/>
                </a:tc>
                <a:tc>
                  <a:txBody>
                    <a:bodyPr/>
                    <a:lstStyle/>
                    <a:p>
                      <a:pPr algn="ctr"/>
                      <a:r>
                        <a:rPr lang="en-US" dirty="0"/>
                        <a:t>Fail</a:t>
                      </a:r>
                    </a:p>
                  </a:txBody>
                  <a:tcPr/>
                </a:tc>
                <a:tc>
                  <a:txBody>
                    <a:bodyPr/>
                    <a:lstStyle/>
                    <a:p>
                      <a:pPr algn="ctr"/>
                      <a:r>
                        <a:rPr lang="en-US" dirty="0"/>
                        <a:t>Total</a:t>
                      </a:r>
                    </a:p>
                  </a:txBody>
                  <a:tcPr/>
                </a:tc>
                <a:extLst>
                  <a:ext uri="{0D108BD9-81ED-4DB2-BD59-A6C34878D82A}">
                    <a16:rowId xmlns:a16="http://schemas.microsoft.com/office/drawing/2014/main" val="3278359588"/>
                  </a:ext>
                </a:extLst>
              </a:tr>
              <a:tr h="335028">
                <a:tc>
                  <a:txBody>
                    <a:bodyPr/>
                    <a:lstStyle/>
                    <a:p>
                      <a:r>
                        <a:rPr lang="en-US" b="1" dirty="0"/>
                        <a:t>Two Exams</a:t>
                      </a:r>
                    </a:p>
                  </a:txBody>
                  <a:tcPr/>
                </a:tc>
                <a:tc>
                  <a:txBody>
                    <a:bodyPr/>
                    <a:lstStyle/>
                    <a:p>
                      <a:pPr algn="ctr"/>
                      <a:r>
                        <a:rPr lang="en-US" dirty="0"/>
                        <a:t>9</a:t>
                      </a:r>
                    </a:p>
                  </a:txBody>
                  <a:tcPr/>
                </a:tc>
                <a:tc>
                  <a:txBody>
                    <a:bodyPr/>
                    <a:lstStyle/>
                    <a:p>
                      <a:pPr algn="ctr"/>
                      <a:r>
                        <a:rPr lang="en-US" dirty="0"/>
                        <a:t>7</a:t>
                      </a:r>
                    </a:p>
                  </a:txBody>
                  <a:tcPr/>
                </a:tc>
                <a:tc>
                  <a:txBody>
                    <a:bodyPr/>
                    <a:lstStyle/>
                    <a:p>
                      <a:pPr algn="ctr"/>
                      <a:r>
                        <a:rPr lang="en-US" dirty="0"/>
                        <a:t>4</a:t>
                      </a:r>
                    </a:p>
                  </a:txBody>
                  <a:tcPr/>
                </a:tc>
                <a:tc>
                  <a:txBody>
                    <a:bodyPr/>
                    <a:lstStyle/>
                    <a:p>
                      <a:pPr algn="ctr"/>
                      <a:r>
                        <a:rPr lang="en-US" dirty="0"/>
                        <a:t>20</a:t>
                      </a:r>
                    </a:p>
                  </a:txBody>
                  <a:tcPr/>
                </a:tc>
                <a:extLst>
                  <a:ext uri="{0D108BD9-81ED-4DB2-BD59-A6C34878D82A}">
                    <a16:rowId xmlns:a16="http://schemas.microsoft.com/office/drawing/2014/main" val="2471188359"/>
                  </a:ext>
                </a:extLst>
              </a:tr>
              <a:tr h="335028">
                <a:tc>
                  <a:txBody>
                    <a:bodyPr/>
                    <a:lstStyle/>
                    <a:p>
                      <a:r>
                        <a:rPr lang="en-US" b="1" dirty="0"/>
                        <a:t>Three Exams</a:t>
                      </a:r>
                    </a:p>
                  </a:txBody>
                  <a:tcPr/>
                </a:tc>
                <a:tc>
                  <a:txBody>
                    <a:bodyPr/>
                    <a:lstStyle/>
                    <a:p>
                      <a:pPr algn="ctr"/>
                      <a:r>
                        <a:rPr lang="en-US" dirty="0"/>
                        <a:t>11</a:t>
                      </a:r>
                    </a:p>
                  </a:txBody>
                  <a:tcPr/>
                </a:tc>
                <a:tc>
                  <a:txBody>
                    <a:bodyPr/>
                    <a:lstStyle/>
                    <a:p>
                      <a:pPr algn="ctr"/>
                      <a:r>
                        <a:rPr lang="en-US" dirty="0"/>
                        <a:t>2</a:t>
                      </a:r>
                    </a:p>
                  </a:txBody>
                  <a:tcPr/>
                </a:tc>
                <a:tc>
                  <a:txBody>
                    <a:bodyPr/>
                    <a:lstStyle/>
                    <a:p>
                      <a:pPr algn="ctr"/>
                      <a:r>
                        <a:rPr lang="en-US" dirty="0"/>
                        <a:t>1</a:t>
                      </a:r>
                    </a:p>
                  </a:txBody>
                  <a:tcPr/>
                </a:tc>
                <a:tc>
                  <a:txBody>
                    <a:bodyPr/>
                    <a:lstStyle/>
                    <a:p>
                      <a:pPr algn="ctr"/>
                      <a:r>
                        <a:rPr lang="en-US" dirty="0"/>
                        <a:t>14</a:t>
                      </a:r>
                    </a:p>
                  </a:txBody>
                  <a:tcPr/>
                </a:tc>
                <a:extLst>
                  <a:ext uri="{0D108BD9-81ED-4DB2-BD59-A6C34878D82A}">
                    <a16:rowId xmlns:a16="http://schemas.microsoft.com/office/drawing/2014/main" val="843142529"/>
                  </a:ext>
                </a:extLst>
              </a:tr>
            </a:tbl>
          </a:graphicData>
        </a:graphic>
      </p:graphicFrame>
      <p:sp>
        <p:nvSpPr>
          <p:cNvPr id="9" name="TextBox 8"/>
          <p:cNvSpPr txBox="1"/>
          <p:nvPr/>
        </p:nvSpPr>
        <p:spPr>
          <a:xfrm>
            <a:off x="960376" y="5019368"/>
            <a:ext cx="6698953" cy="369332"/>
          </a:xfrm>
          <a:prstGeom prst="rect">
            <a:avLst/>
          </a:prstGeom>
          <a:noFill/>
        </p:spPr>
        <p:txBody>
          <a:bodyPr wrap="square" rtlCol="0">
            <a:spAutoFit/>
          </a:bodyPr>
          <a:lstStyle/>
          <a:p>
            <a:r>
              <a:rPr lang="en-US" dirty="0"/>
              <a:t>*A student took only 1 exam – automatic fail</a:t>
            </a:r>
          </a:p>
        </p:txBody>
      </p:sp>
    </p:spTree>
    <p:extLst>
      <p:ext uri="{BB962C8B-B14F-4D97-AF65-F5344CB8AC3E}">
        <p14:creationId xmlns:p14="http://schemas.microsoft.com/office/powerpoint/2010/main" val="1351656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086" y="456084"/>
            <a:ext cx="9486482" cy="1507067"/>
          </a:xfrm>
        </p:spPr>
        <p:txBody>
          <a:bodyPr>
            <a:normAutofit/>
          </a:bodyPr>
          <a:lstStyle/>
          <a:p>
            <a:r>
              <a:rPr lang="en-US" dirty="0"/>
              <a:t>Preparing for the prelim exams</a:t>
            </a:r>
          </a:p>
        </p:txBody>
      </p:sp>
      <p:sp>
        <p:nvSpPr>
          <p:cNvPr id="3" name="Content Placeholder 2"/>
          <p:cNvSpPr>
            <a:spLocks noGrp="1"/>
          </p:cNvSpPr>
          <p:nvPr>
            <p:ph idx="1"/>
          </p:nvPr>
        </p:nvSpPr>
        <p:spPr>
          <a:xfrm>
            <a:off x="636086" y="1730478"/>
            <a:ext cx="11425681" cy="5771535"/>
          </a:xfrm>
        </p:spPr>
        <p:txBody>
          <a:bodyPr>
            <a:normAutofit/>
          </a:bodyPr>
          <a:lstStyle/>
          <a:p>
            <a:endParaRPr lang="en-US" dirty="0">
              <a:solidFill>
                <a:schemeClr val="tx1">
                  <a:lumMod val="95000"/>
                </a:schemeClr>
              </a:solidFill>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chemeClr val="tx1">
                    <a:lumMod val="95000"/>
                  </a:schemeClr>
                </a:solidFill>
                <a:latin typeface="Times New Roman" panose="02020603050405020304" pitchFamily="18" charset="0"/>
                <a:ea typeface="Calibri" panose="020F0502020204030204" pitchFamily="34" charset="0"/>
                <a:cs typeface="Times New Roman" panose="02020603050405020304" pitchFamily="18" charset="0"/>
              </a:rPr>
              <a:t>Accessing Expanded Course Descriptions and Reading Materials</a:t>
            </a:r>
          </a:p>
          <a:p>
            <a:pPr lvl="1"/>
            <a:r>
              <a:rPr lang="en-US" dirty="0">
                <a:solidFill>
                  <a:schemeClr val="tx1">
                    <a:lumMod val="95000"/>
                  </a:schemeClr>
                </a:solidFill>
                <a:latin typeface="Times New Roman" panose="02020603050405020304" pitchFamily="18" charset="0"/>
                <a:ea typeface="Calibri" panose="020F0502020204030204" pitchFamily="34" charset="0"/>
                <a:cs typeface="Times New Roman" panose="02020603050405020304" pitchFamily="18" charset="0"/>
                <a:hlinkClick r:id="rId3"/>
              </a:rPr>
              <a:t>Undergraduate Course List and Descriptions</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lvl="1"/>
            <a:r>
              <a:rPr lang="en-US" dirty="0">
                <a:solidFill>
                  <a:schemeClr val="tx1">
                    <a:lumMod val="95000"/>
                  </a:schemeClr>
                </a:solidFill>
                <a:latin typeface="Times New Roman" panose="02020603050405020304" pitchFamily="18" charset="0"/>
                <a:ea typeface="Calibri" panose="020F0502020204030204" pitchFamily="34" charset="0"/>
                <a:cs typeface="Times New Roman" panose="02020603050405020304" pitchFamily="18" charset="0"/>
                <a:hlinkClick r:id="rId4"/>
              </a:rPr>
              <a:t>Doctoral Preliminary Oral Examination</a:t>
            </a:r>
            <a:endParaRPr lang="en-US" dirty="0">
              <a:latin typeface="Times New Roman" panose="02020603050405020304" pitchFamily="18" charset="0"/>
              <a:cs typeface="Times New Roman" panose="02020603050405020304" pitchFamily="18" charset="0"/>
            </a:endParaRPr>
          </a:p>
          <a:p>
            <a:r>
              <a:rPr lang="en-US" dirty="0">
                <a:solidFill>
                  <a:schemeClr val="tx1">
                    <a:lumMod val="95000"/>
                  </a:schemeClr>
                </a:solidFill>
                <a:latin typeface="Times New Roman" panose="02020603050405020304" pitchFamily="18" charset="0"/>
                <a:ea typeface="Calibri" panose="020F0502020204030204" pitchFamily="34" charset="0"/>
                <a:cs typeface="Times New Roman" panose="02020603050405020304" pitchFamily="18" charset="0"/>
              </a:rPr>
              <a:t>Prelim Estimated Time Line</a:t>
            </a:r>
          </a:p>
          <a:p>
            <a:pPr lvl="1"/>
            <a:r>
              <a:rPr lang="en-US" dirty="0">
                <a:solidFill>
                  <a:schemeClr val="tx1">
                    <a:lumMod val="95000"/>
                  </a:schemeClr>
                </a:solidFill>
                <a:latin typeface="Times New Roman" panose="02020603050405020304" pitchFamily="18" charset="0"/>
                <a:ea typeface="Calibri" panose="020F0502020204030204" pitchFamily="34" charset="0"/>
                <a:cs typeface="Times New Roman" panose="02020603050405020304" pitchFamily="18" charset="0"/>
              </a:rPr>
              <a:t>Preparing for the Prelim Workshop – October 20, 2023</a:t>
            </a:r>
          </a:p>
          <a:p>
            <a:pPr lvl="1"/>
            <a:r>
              <a:rPr lang="en-US"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Prelim applications opens – October 20, 2023</a:t>
            </a:r>
          </a:p>
          <a:p>
            <a:pPr lvl="1"/>
            <a:r>
              <a:rPr lang="en-US"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Prelim application closes – November 3, 2023</a:t>
            </a:r>
          </a:p>
          <a:p>
            <a:pPr lvl="1"/>
            <a:r>
              <a:rPr lang="en-US" dirty="0">
                <a:solidFill>
                  <a:srgbClr val="92D050"/>
                </a:solidFill>
                <a:latin typeface="Times New Roman" panose="02020603050405020304" pitchFamily="18" charset="0"/>
                <a:ea typeface="Calibri" panose="020F0502020204030204" pitchFamily="34" charset="0"/>
                <a:cs typeface="Times New Roman" panose="02020603050405020304" pitchFamily="18" charset="0"/>
                <a:hlinkClick r:id="rId5"/>
              </a:rPr>
              <a:t>Declaration of Major Professor Form </a:t>
            </a:r>
            <a:r>
              <a:rPr lang="en-US"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 November 3, 2023</a:t>
            </a:r>
          </a:p>
          <a:p>
            <a:pPr lvl="1"/>
            <a:r>
              <a:rPr lang="en-US" dirty="0">
                <a:solidFill>
                  <a:schemeClr val="tx1">
                    <a:lumMod val="95000"/>
                  </a:schemeClr>
                </a:solidFill>
                <a:latin typeface="Times New Roman" panose="02020603050405020304" pitchFamily="18" charset="0"/>
                <a:ea typeface="Calibri" panose="020F0502020204030204" pitchFamily="34" charset="0"/>
                <a:cs typeface="Times New Roman" panose="02020603050405020304" pitchFamily="18" charset="0"/>
              </a:rPr>
              <a:t>GSA Mock Interview Dates:</a:t>
            </a:r>
            <a:endParaRPr lang="en-US" dirty="0">
              <a:solidFill>
                <a:schemeClr val="tx1">
                  <a:lumMod val="95000"/>
                </a:schemeClr>
              </a:solidFill>
              <a:highlight>
                <a:srgbClr val="C0C0C0"/>
              </a:highlight>
              <a:latin typeface="Times New Roman" panose="02020603050405020304" pitchFamily="18" charset="0"/>
              <a:ea typeface="Calibri" panose="020F0502020204030204" pitchFamily="34" charset="0"/>
              <a:cs typeface="Times New Roman" panose="02020603050405020304" pitchFamily="18" charset="0"/>
            </a:endParaRPr>
          </a:p>
          <a:p>
            <a:pPr lvl="1"/>
            <a:r>
              <a:rPr lang="en-US" dirty="0">
                <a:solidFill>
                  <a:schemeClr val="tx1">
                    <a:lumMod val="95000"/>
                  </a:schemeClr>
                </a:solidFill>
                <a:latin typeface="Times New Roman" panose="02020603050405020304" pitchFamily="18" charset="0"/>
                <a:ea typeface="Calibri" panose="020F0502020204030204" pitchFamily="34" charset="0"/>
                <a:cs typeface="Times New Roman" panose="02020603050405020304" pitchFamily="18" charset="0"/>
              </a:rPr>
              <a:t>First round of Prelim Mock Interviews –  Mid November 2023</a:t>
            </a:r>
          </a:p>
          <a:p>
            <a:pPr lvl="1"/>
            <a:r>
              <a:rPr lang="en-US" dirty="0">
                <a:solidFill>
                  <a:schemeClr val="tx1">
                    <a:lumMod val="95000"/>
                  </a:schemeClr>
                </a:solidFill>
                <a:latin typeface="Times New Roman" panose="02020603050405020304" pitchFamily="18" charset="0"/>
                <a:ea typeface="Calibri" panose="020F0502020204030204" pitchFamily="34" charset="0"/>
                <a:cs typeface="Times New Roman" panose="02020603050405020304" pitchFamily="18" charset="0"/>
              </a:rPr>
              <a:t>Second round of Prelim Mock Interviews – Early January 2024</a:t>
            </a:r>
          </a:p>
          <a:p>
            <a:pPr lvl="1"/>
            <a:r>
              <a:rPr lang="en-US"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Prelim Exam – January 22 – 26, 2024 in person</a:t>
            </a:r>
          </a:p>
          <a:p>
            <a:pPr marL="0" indent="0">
              <a:buNone/>
            </a:pPr>
            <a:endParaRPr lang="en-US" dirty="0">
              <a:solidFill>
                <a:schemeClr val="tx1">
                  <a:lumMod val="95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9049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508" y="188494"/>
            <a:ext cx="8534400" cy="1507067"/>
          </a:xfrm>
        </p:spPr>
        <p:txBody>
          <a:bodyPr>
            <a:normAutofit/>
          </a:bodyPr>
          <a:lstStyle/>
          <a:p>
            <a:r>
              <a:rPr lang="en-US" sz="4000" b="1" dirty="0"/>
              <a:t>Registration Process</a:t>
            </a:r>
          </a:p>
        </p:txBody>
      </p:sp>
      <p:sp>
        <p:nvSpPr>
          <p:cNvPr id="3" name="Content Placeholder 2"/>
          <p:cNvSpPr>
            <a:spLocks noGrp="1"/>
          </p:cNvSpPr>
          <p:nvPr>
            <p:ph idx="1"/>
          </p:nvPr>
        </p:nvSpPr>
        <p:spPr>
          <a:xfrm>
            <a:off x="796508" y="1246382"/>
            <a:ext cx="9614820" cy="4929828"/>
          </a:xfrm>
        </p:spPr>
        <p:txBody>
          <a:bodyPr>
            <a:normAutofit/>
          </a:bodyPr>
          <a:lstStyle/>
          <a:p>
            <a:pPr lvl="0"/>
            <a:r>
              <a:rPr lang="en-US" sz="2100" b="1" dirty="0">
                <a:solidFill>
                  <a:schemeClr val="tx1">
                    <a:lumMod val="95000"/>
                  </a:schemeClr>
                </a:solidFill>
              </a:rPr>
              <a:t>Online Application link was emailed October 18, 2023</a:t>
            </a:r>
          </a:p>
          <a:p>
            <a:pPr lvl="1"/>
            <a:r>
              <a:rPr lang="en-US" sz="2100" dirty="0">
                <a:solidFill>
                  <a:schemeClr val="tx1">
                    <a:lumMod val="95000"/>
                  </a:schemeClr>
                </a:solidFill>
              </a:rPr>
              <a:t>Application Form due by November 3, 2023</a:t>
            </a:r>
          </a:p>
          <a:p>
            <a:pPr lvl="2"/>
            <a:r>
              <a:rPr lang="en-US" sz="2100" dirty="0">
                <a:solidFill>
                  <a:schemeClr val="tx1">
                    <a:lumMod val="95000"/>
                  </a:schemeClr>
                </a:solidFill>
              </a:rPr>
              <a:t>Indicate exam topics</a:t>
            </a:r>
          </a:p>
          <a:p>
            <a:pPr lvl="3"/>
            <a:r>
              <a:rPr lang="en-US" sz="2100" dirty="0">
                <a:solidFill>
                  <a:schemeClr val="tx1">
                    <a:lumMod val="95000"/>
                  </a:schemeClr>
                </a:solidFill>
              </a:rPr>
              <a:t>Can select three topics and committee will count highest two grades.</a:t>
            </a:r>
          </a:p>
          <a:p>
            <a:pPr lvl="3"/>
            <a:r>
              <a:rPr lang="en-US" sz="2100" dirty="0">
                <a:solidFill>
                  <a:schemeClr val="tx1">
                    <a:lumMod val="95000"/>
                  </a:schemeClr>
                </a:solidFill>
              </a:rPr>
              <a:t>Must select at least two topics.</a:t>
            </a:r>
          </a:p>
          <a:p>
            <a:pPr lvl="3"/>
            <a:r>
              <a:rPr lang="en-US" sz="2100" dirty="0">
                <a:solidFill>
                  <a:schemeClr val="tx1">
                    <a:lumMod val="95000"/>
                  </a:schemeClr>
                </a:solidFill>
              </a:rPr>
              <a:t>One topic must be related to research area of Major Professor</a:t>
            </a:r>
            <a:endParaRPr lang="en-US" sz="1900" b="1" dirty="0">
              <a:solidFill>
                <a:schemeClr val="tx1">
                  <a:lumMod val="95000"/>
                </a:schemeClr>
              </a:solidFill>
            </a:endParaRPr>
          </a:p>
          <a:p>
            <a:pPr marL="0" lvl="0" indent="0">
              <a:buNone/>
            </a:pPr>
            <a:endParaRPr lang="en-US" sz="2100" b="1" dirty="0">
              <a:solidFill>
                <a:schemeClr val="tx1">
                  <a:lumMod val="95000"/>
                </a:schemeClr>
              </a:solidFill>
            </a:endParaRPr>
          </a:p>
        </p:txBody>
      </p:sp>
    </p:spTree>
    <p:extLst>
      <p:ext uri="{BB962C8B-B14F-4D97-AF65-F5344CB8AC3E}">
        <p14:creationId xmlns:p14="http://schemas.microsoft.com/office/powerpoint/2010/main" val="4002154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85800"/>
            <a:ext cx="8534400" cy="1507067"/>
          </a:xfrm>
        </p:spPr>
        <p:txBody>
          <a:bodyPr>
            <a:normAutofit/>
          </a:bodyPr>
          <a:lstStyle/>
          <a:p>
            <a:r>
              <a:rPr lang="en-US" sz="4000" b="1" dirty="0"/>
              <a:t>Eligibility</a:t>
            </a:r>
          </a:p>
        </p:txBody>
      </p:sp>
      <p:sp>
        <p:nvSpPr>
          <p:cNvPr id="3" name="Content Placeholder 2"/>
          <p:cNvSpPr>
            <a:spLocks noGrp="1"/>
          </p:cNvSpPr>
          <p:nvPr>
            <p:ph idx="1"/>
          </p:nvPr>
        </p:nvSpPr>
        <p:spPr>
          <a:xfrm>
            <a:off x="796508" y="1695561"/>
            <a:ext cx="9614820" cy="4047512"/>
          </a:xfrm>
        </p:spPr>
        <p:txBody>
          <a:bodyPr>
            <a:normAutofit/>
          </a:bodyPr>
          <a:lstStyle/>
          <a:p>
            <a:r>
              <a:rPr lang="en-US" sz="2300" dirty="0">
                <a:solidFill>
                  <a:schemeClr val="tx1">
                    <a:lumMod val="95000"/>
                  </a:schemeClr>
                </a:solidFill>
              </a:rPr>
              <a:t>Ph.D. Candidate</a:t>
            </a:r>
          </a:p>
          <a:p>
            <a:r>
              <a:rPr lang="en-US" sz="2300" dirty="0">
                <a:solidFill>
                  <a:schemeClr val="tx1">
                    <a:lumMod val="95000"/>
                  </a:schemeClr>
                </a:solidFill>
              </a:rPr>
              <a:t>Must be in good academic standing</a:t>
            </a:r>
          </a:p>
          <a:p>
            <a:r>
              <a:rPr lang="en-US" sz="2300" dirty="0">
                <a:solidFill>
                  <a:schemeClr val="tx1">
                    <a:lumMod val="95000"/>
                  </a:schemeClr>
                </a:solidFill>
              </a:rPr>
              <a:t>Must be registered as a full-time student</a:t>
            </a:r>
          </a:p>
          <a:p>
            <a:r>
              <a:rPr lang="en-US" sz="2300" dirty="0">
                <a:solidFill>
                  <a:schemeClr val="tx1">
                    <a:lumMod val="95000"/>
                  </a:schemeClr>
                </a:solidFill>
              </a:rPr>
              <a:t>Have submitted a signed Major Professor Form </a:t>
            </a:r>
          </a:p>
          <a:p>
            <a:r>
              <a:rPr lang="en-US" sz="2300" dirty="0">
                <a:solidFill>
                  <a:schemeClr val="tx1">
                    <a:lumMod val="95000"/>
                  </a:schemeClr>
                </a:solidFill>
              </a:rPr>
              <a:t>MS Students will have to petition to take the Preliminary Exam</a:t>
            </a:r>
          </a:p>
          <a:p>
            <a:pPr lvl="1"/>
            <a:r>
              <a:rPr lang="en-US" sz="2300" dirty="0">
                <a:solidFill>
                  <a:schemeClr val="tx1">
                    <a:lumMod val="95000"/>
                  </a:schemeClr>
                </a:solidFill>
              </a:rPr>
              <a:t>This includes a referral letter from a professor</a:t>
            </a:r>
          </a:p>
          <a:p>
            <a:pPr lvl="1"/>
            <a:r>
              <a:rPr lang="en-US" sz="2300" dirty="0">
                <a:solidFill>
                  <a:schemeClr val="tx1">
                    <a:lumMod val="95000"/>
                  </a:schemeClr>
                </a:solidFill>
              </a:rPr>
              <a:t>Passing the Prelim does NOT grant automatic acceptance to the Ph.D. program </a:t>
            </a:r>
          </a:p>
        </p:txBody>
      </p:sp>
    </p:spTree>
    <p:extLst>
      <p:ext uri="{BB962C8B-B14F-4D97-AF65-F5344CB8AC3E}">
        <p14:creationId xmlns:p14="http://schemas.microsoft.com/office/powerpoint/2010/main" val="4059372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508" y="188494"/>
            <a:ext cx="8534400" cy="1507067"/>
          </a:xfrm>
        </p:spPr>
        <p:txBody>
          <a:bodyPr>
            <a:normAutofit/>
          </a:bodyPr>
          <a:lstStyle/>
          <a:p>
            <a:r>
              <a:rPr lang="en-US" sz="4000" b="1" dirty="0"/>
              <a:t>Registration Process</a:t>
            </a:r>
          </a:p>
        </p:txBody>
      </p:sp>
      <p:sp>
        <p:nvSpPr>
          <p:cNvPr id="3" name="Content Placeholder 2"/>
          <p:cNvSpPr>
            <a:spLocks noGrp="1"/>
          </p:cNvSpPr>
          <p:nvPr>
            <p:ph idx="1"/>
          </p:nvPr>
        </p:nvSpPr>
        <p:spPr>
          <a:xfrm>
            <a:off x="796508" y="1214297"/>
            <a:ext cx="9614820" cy="3706838"/>
          </a:xfrm>
        </p:spPr>
        <p:txBody>
          <a:bodyPr>
            <a:normAutofit/>
          </a:bodyPr>
          <a:lstStyle/>
          <a:p>
            <a:pPr lvl="0"/>
            <a:r>
              <a:rPr lang="en-US" sz="2200" b="1" dirty="0">
                <a:solidFill>
                  <a:schemeClr val="tx1">
                    <a:lumMod val="95000"/>
                  </a:schemeClr>
                </a:solidFill>
              </a:rPr>
              <a:t>Your exam date and time will be assigned to you</a:t>
            </a:r>
          </a:p>
          <a:p>
            <a:pPr lvl="1">
              <a:buClr>
                <a:prstClr val="white"/>
              </a:buClr>
            </a:pPr>
            <a:r>
              <a:rPr lang="en-US" sz="2200" dirty="0">
                <a:solidFill>
                  <a:prstClr val="white">
                    <a:lumMod val="95000"/>
                  </a:prstClr>
                </a:solidFill>
              </a:rPr>
              <a:t>You will be notified by email of your scheduled date and time early in January</a:t>
            </a:r>
          </a:p>
          <a:p>
            <a:pPr lvl="1">
              <a:buClr>
                <a:prstClr val="white"/>
              </a:buClr>
            </a:pPr>
            <a:r>
              <a:rPr lang="en-US" sz="2200" dirty="0">
                <a:solidFill>
                  <a:prstClr val="white">
                    <a:lumMod val="95000"/>
                  </a:prstClr>
                </a:solidFill>
              </a:rPr>
              <a:t>The Preliminary Exam will be held in person this year </a:t>
            </a:r>
          </a:p>
          <a:p>
            <a:pPr lvl="2">
              <a:buClr>
                <a:prstClr val="white"/>
              </a:buClr>
            </a:pPr>
            <a:r>
              <a:rPr lang="en-US" sz="2200" dirty="0">
                <a:solidFill>
                  <a:prstClr val="white">
                    <a:lumMod val="95000"/>
                  </a:prstClr>
                </a:solidFill>
              </a:rPr>
              <a:t>Please make sure you are available the week of January 22</a:t>
            </a:r>
            <a:r>
              <a:rPr lang="en-US" sz="2200" baseline="30000" dirty="0">
                <a:solidFill>
                  <a:prstClr val="white">
                    <a:lumMod val="95000"/>
                  </a:prstClr>
                </a:solidFill>
              </a:rPr>
              <a:t>nd</a:t>
            </a:r>
            <a:r>
              <a:rPr lang="en-US" sz="2200" dirty="0">
                <a:solidFill>
                  <a:prstClr val="white">
                    <a:lumMod val="95000"/>
                  </a:prstClr>
                </a:solidFill>
              </a:rPr>
              <a:t>  for your exam date and time</a:t>
            </a:r>
          </a:p>
          <a:p>
            <a:pPr lvl="2">
              <a:buClr>
                <a:prstClr val="white"/>
              </a:buClr>
            </a:pPr>
            <a:r>
              <a:rPr lang="en-US" sz="2000" dirty="0">
                <a:solidFill>
                  <a:prstClr val="white">
                    <a:lumMod val="95000"/>
                  </a:prstClr>
                </a:solidFill>
              </a:rPr>
              <a:t>Submit the Honor Code agreement</a:t>
            </a:r>
          </a:p>
          <a:p>
            <a:pPr marL="457200" lvl="1" indent="0">
              <a:buClr>
                <a:prstClr val="white"/>
              </a:buClr>
              <a:buNone/>
            </a:pPr>
            <a:endParaRPr lang="en-US" sz="2000" dirty="0">
              <a:solidFill>
                <a:prstClr val="white">
                  <a:lumMod val="95000"/>
                </a:prstClr>
              </a:solidFill>
            </a:endParaRPr>
          </a:p>
        </p:txBody>
      </p:sp>
    </p:spTree>
    <p:extLst>
      <p:ext uri="{BB962C8B-B14F-4D97-AF65-F5344CB8AC3E}">
        <p14:creationId xmlns:p14="http://schemas.microsoft.com/office/powerpoint/2010/main" val="2453220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523" y="261851"/>
            <a:ext cx="11106735" cy="1507067"/>
          </a:xfrm>
        </p:spPr>
        <p:txBody>
          <a:bodyPr>
            <a:normAutofit/>
          </a:bodyPr>
          <a:lstStyle/>
          <a:p>
            <a:r>
              <a:rPr lang="en-US" sz="4000" b="1" dirty="0"/>
              <a:t>General Information</a:t>
            </a:r>
          </a:p>
        </p:txBody>
      </p:sp>
      <p:sp>
        <p:nvSpPr>
          <p:cNvPr id="3" name="Content Placeholder 2"/>
          <p:cNvSpPr>
            <a:spLocks noGrp="1"/>
          </p:cNvSpPr>
          <p:nvPr>
            <p:ph idx="1"/>
          </p:nvPr>
        </p:nvSpPr>
        <p:spPr>
          <a:xfrm>
            <a:off x="796508" y="1695561"/>
            <a:ext cx="9614820" cy="4047512"/>
          </a:xfrm>
        </p:spPr>
        <p:txBody>
          <a:bodyPr>
            <a:normAutofit/>
          </a:bodyPr>
          <a:lstStyle/>
          <a:p>
            <a:r>
              <a:rPr lang="en-US" sz="2200" dirty="0">
                <a:solidFill>
                  <a:schemeClr val="tx1">
                    <a:lumMod val="95000"/>
                  </a:schemeClr>
                </a:solidFill>
              </a:rPr>
              <a:t>The Prelim is an Oral Examination.</a:t>
            </a:r>
          </a:p>
          <a:p>
            <a:r>
              <a:rPr lang="en-US" sz="2200" dirty="0">
                <a:solidFill>
                  <a:schemeClr val="tx1">
                    <a:lumMod val="95000"/>
                  </a:schemeClr>
                </a:solidFill>
              </a:rPr>
              <a:t>The purpose of the Ph.D. preliminary examination process is to determine a student’s potential for independent research. </a:t>
            </a:r>
          </a:p>
          <a:p>
            <a:r>
              <a:rPr lang="en-US" sz="2200" dirty="0">
                <a:solidFill>
                  <a:schemeClr val="tx1">
                    <a:lumMod val="95000"/>
                  </a:schemeClr>
                </a:solidFill>
              </a:rPr>
              <a:t>Students admitted to the Ph.D. program who already have an M.S. degree in ECE must pass the preliminary examination within two years of admission. </a:t>
            </a:r>
          </a:p>
          <a:p>
            <a:r>
              <a:rPr lang="en-US" sz="2200" dirty="0">
                <a:solidFill>
                  <a:schemeClr val="tx1">
                    <a:lumMod val="95000"/>
                  </a:schemeClr>
                </a:solidFill>
              </a:rPr>
              <a:t>Students not in possession of an M.S. degree in ECE when admitted must pass the examination within their first three years.</a:t>
            </a:r>
          </a:p>
          <a:p>
            <a:r>
              <a:rPr lang="en-US" sz="2200" dirty="0">
                <a:solidFill>
                  <a:schemeClr val="tx1">
                    <a:lumMod val="95000"/>
                  </a:schemeClr>
                </a:solidFill>
              </a:rPr>
              <a:t>MS Students will have to petition to take the Preliminary Exam.</a:t>
            </a:r>
          </a:p>
          <a:p>
            <a:pPr marL="0" indent="0">
              <a:buNone/>
            </a:pPr>
            <a:endParaRPr lang="en-US" sz="2200" dirty="0">
              <a:solidFill>
                <a:schemeClr val="tx1">
                  <a:lumMod val="95000"/>
                </a:schemeClr>
              </a:solidFill>
            </a:endParaRPr>
          </a:p>
        </p:txBody>
      </p:sp>
    </p:spTree>
    <p:extLst>
      <p:ext uri="{BB962C8B-B14F-4D97-AF65-F5344CB8AC3E}">
        <p14:creationId xmlns:p14="http://schemas.microsoft.com/office/powerpoint/2010/main" val="481483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85800"/>
            <a:ext cx="8534400" cy="1507067"/>
          </a:xfrm>
        </p:spPr>
        <p:txBody>
          <a:bodyPr>
            <a:normAutofit/>
          </a:bodyPr>
          <a:lstStyle/>
          <a:p>
            <a:r>
              <a:rPr lang="en-US" sz="4000" b="1" dirty="0"/>
              <a:t>Examination Process</a:t>
            </a:r>
          </a:p>
        </p:txBody>
      </p:sp>
      <p:sp>
        <p:nvSpPr>
          <p:cNvPr id="3" name="Content Placeholder 2"/>
          <p:cNvSpPr>
            <a:spLocks noGrp="1"/>
          </p:cNvSpPr>
          <p:nvPr>
            <p:ph idx="1"/>
          </p:nvPr>
        </p:nvSpPr>
        <p:spPr>
          <a:xfrm>
            <a:off x="796508" y="1695561"/>
            <a:ext cx="9614820" cy="4047512"/>
          </a:xfrm>
        </p:spPr>
        <p:txBody>
          <a:bodyPr>
            <a:normAutofit/>
          </a:bodyPr>
          <a:lstStyle/>
          <a:p>
            <a:r>
              <a:rPr lang="en-US" sz="2300" dirty="0">
                <a:solidFill>
                  <a:schemeClr val="tx1">
                    <a:lumMod val="95000"/>
                  </a:schemeClr>
                </a:solidFill>
              </a:rPr>
              <a:t>Proctored by two faculty members in each of the following six areas:</a:t>
            </a:r>
          </a:p>
          <a:p>
            <a:pPr lvl="1"/>
            <a:r>
              <a:rPr lang="en-US" sz="2100" dirty="0">
                <a:solidFill>
                  <a:schemeClr val="tx1">
                    <a:lumMod val="95000"/>
                  </a:schemeClr>
                </a:solidFill>
              </a:rPr>
              <a:t>1. Physical Electronics</a:t>
            </a:r>
          </a:p>
          <a:p>
            <a:pPr lvl="1"/>
            <a:r>
              <a:rPr lang="en-US" sz="2100" dirty="0">
                <a:solidFill>
                  <a:schemeClr val="tx1">
                    <a:lumMod val="95000"/>
                  </a:schemeClr>
                </a:solidFill>
              </a:rPr>
              <a:t>2. Signals and Systems</a:t>
            </a:r>
          </a:p>
          <a:p>
            <a:pPr lvl="1"/>
            <a:r>
              <a:rPr lang="en-US" sz="2100" dirty="0">
                <a:solidFill>
                  <a:schemeClr val="tx1">
                    <a:lumMod val="95000"/>
                  </a:schemeClr>
                </a:solidFill>
              </a:rPr>
              <a:t>3. Electromagnetics</a:t>
            </a:r>
          </a:p>
          <a:p>
            <a:pPr lvl="1"/>
            <a:r>
              <a:rPr lang="en-US" sz="2100" dirty="0">
                <a:solidFill>
                  <a:schemeClr val="tx1">
                    <a:lumMod val="95000"/>
                  </a:schemeClr>
                </a:solidFill>
              </a:rPr>
              <a:t>4. Active and Passive Circuits</a:t>
            </a:r>
          </a:p>
          <a:p>
            <a:pPr lvl="1"/>
            <a:r>
              <a:rPr lang="en-US" sz="2100" dirty="0">
                <a:solidFill>
                  <a:schemeClr val="tx1">
                    <a:lumMod val="95000"/>
                  </a:schemeClr>
                </a:solidFill>
              </a:rPr>
              <a:t>5. Systems and Software</a:t>
            </a:r>
          </a:p>
          <a:p>
            <a:pPr lvl="1"/>
            <a:r>
              <a:rPr lang="en-US" sz="2100" dirty="0">
                <a:solidFill>
                  <a:schemeClr val="tx1">
                    <a:lumMod val="95000"/>
                  </a:schemeClr>
                </a:solidFill>
              </a:rPr>
              <a:t>6. Digital System Design</a:t>
            </a:r>
          </a:p>
        </p:txBody>
      </p:sp>
    </p:spTree>
    <p:extLst>
      <p:ext uri="{BB962C8B-B14F-4D97-AF65-F5344CB8AC3E}">
        <p14:creationId xmlns:p14="http://schemas.microsoft.com/office/powerpoint/2010/main" val="1096184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85800"/>
            <a:ext cx="8534400" cy="1507067"/>
          </a:xfrm>
        </p:spPr>
        <p:txBody>
          <a:bodyPr>
            <a:normAutofit/>
          </a:bodyPr>
          <a:lstStyle/>
          <a:p>
            <a:r>
              <a:rPr lang="en-US" sz="4000" b="1" dirty="0"/>
              <a:t>Examination Process</a:t>
            </a:r>
          </a:p>
        </p:txBody>
      </p:sp>
      <p:sp>
        <p:nvSpPr>
          <p:cNvPr id="3" name="Content Placeholder 2"/>
          <p:cNvSpPr>
            <a:spLocks noGrp="1"/>
          </p:cNvSpPr>
          <p:nvPr>
            <p:ph idx="1"/>
          </p:nvPr>
        </p:nvSpPr>
        <p:spPr>
          <a:xfrm>
            <a:off x="796508" y="1695561"/>
            <a:ext cx="9614820" cy="4047512"/>
          </a:xfrm>
        </p:spPr>
        <p:txBody>
          <a:bodyPr>
            <a:normAutofit/>
          </a:bodyPr>
          <a:lstStyle/>
          <a:p>
            <a:r>
              <a:rPr lang="en-US" sz="2200" dirty="0">
                <a:solidFill>
                  <a:schemeClr val="tx1">
                    <a:lumMod val="95000"/>
                  </a:schemeClr>
                </a:solidFill>
              </a:rPr>
              <a:t>Required to take two examination’s in at least two and no more than three areas.</a:t>
            </a:r>
          </a:p>
          <a:p>
            <a:r>
              <a:rPr lang="en-US" sz="2200" dirty="0">
                <a:solidFill>
                  <a:schemeClr val="tx1">
                    <a:lumMod val="95000"/>
                  </a:schemeClr>
                </a:solidFill>
              </a:rPr>
              <a:t>Scores of two areas leading to the best outcome will be used.</a:t>
            </a:r>
          </a:p>
          <a:p>
            <a:r>
              <a:rPr lang="en-US" sz="2200" dirty="0">
                <a:solidFill>
                  <a:schemeClr val="tx1">
                    <a:lumMod val="95000"/>
                  </a:schemeClr>
                </a:solidFill>
              </a:rPr>
              <a:t>Each examining panel can decide the length of its exam but it must be between 15 and 30 minutes long.</a:t>
            </a:r>
          </a:p>
          <a:p>
            <a:r>
              <a:rPr lang="en-US" sz="2200" dirty="0">
                <a:solidFill>
                  <a:schemeClr val="tx1">
                    <a:lumMod val="95000"/>
                  </a:schemeClr>
                </a:solidFill>
              </a:rPr>
              <a:t>Exams will be finished by the end of the third week of the winter quarter.</a:t>
            </a:r>
          </a:p>
          <a:p>
            <a:pPr marL="0" indent="0">
              <a:buNone/>
            </a:pPr>
            <a:endParaRPr lang="en-US" sz="2100" dirty="0" err="1">
              <a:solidFill>
                <a:schemeClr val="tx1">
                  <a:lumMod val="95000"/>
                </a:schemeClr>
              </a:solidFill>
            </a:endParaRPr>
          </a:p>
        </p:txBody>
      </p:sp>
    </p:spTree>
    <p:extLst>
      <p:ext uri="{BB962C8B-B14F-4D97-AF65-F5344CB8AC3E}">
        <p14:creationId xmlns:p14="http://schemas.microsoft.com/office/powerpoint/2010/main" val="1011680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508" y="188494"/>
            <a:ext cx="8534400" cy="1507067"/>
          </a:xfrm>
        </p:spPr>
        <p:txBody>
          <a:bodyPr>
            <a:normAutofit/>
          </a:bodyPr>
          <a:lstStyle/>
          <a:p>
            <a:r>
              <a:rPr lang="en-US" sz="4000" b="1" dirty="0" err="1"/>
              <a:t>SCoring</a:t>
            </a:r>
            <a:endParaRPr lang="en-US" sz="4000" b="1" dirty="0"/>
          </a:p>
        </p:txBody>
      </p:sp>
      <p:sp>
        <p:nvSpPr>
          <p:cNvPr id="3" name="Content Placeholder 2"/>
          <p:cNvSpPr>
            <a:spLocks noGrp="1"/>
          </p:cNvSpPr>
          <p:nvPr>
            <p:ph idx="1"/>
          </p:nvPr>
        </p:nvSpPr>
        <p:spPr>
          <a:xfrm>
            <a:off x="796508" y="1198256"/>
            <a:ext cx="9614820" cy="4448565"/>
          </a:xfrm>
        </p:spPr>
        <p:txBody>
          <a:bodyPr>
            <a:normAutofit/>
          </a:bodyPr>
          <a:lstStyle/>
          <a:p>
            <a:pPr lvl="0"/>
            <a:r>
              <a:rPr lang="en-US" sz="2200" dirty="0">
                <a:solidFill>
                  <a:schemeClr val="tx1">
                    <a:lumMod val="95000"/>
                  </a:schemeClr>
                </a:solidFill>
              </a:rPr>
              <a:t>Each of the two examiners present will assign a score from 1 to 4 (Fractional scores are allowed)</a:t>
            </a:r>
          </a:p>
          <a:p>
            <a:pPr lvl="1"/>
            <a:r>
              <a:rPr lang="en-US" sz="2200" dirty="0">
                <a:solidFill>
                  <a:schemeClr val="tx1">
                    <a:lumMod val="95000"/>
                  </a:schemeClr>
                </a:solidFill>
              </a:rPr>
              <a:t>1 = Clear Fail</a:t>
            </a:r>
          </a:p>
          <a:p>
            <a:pPr lvl="1"/>
            <a:r>
              <a:rPr lang="en-US" sz="2200" dirty="0">
                <a:solidFill>
                  <a:schemeClr val="tx1">
                    <a:lumMod val="95000"/>
                  </a:schemeClr>
                </a:solidFill>
              </a:rPr>
              <a:t>2 = Marginal Fail</a:t>
            </a:r>
          </a:p>
          <a:p>
            <a:pPr lvl="1"/>
            <a:r>
              <a:rPr lang="en-US" sz="2200" dirty="0">
                <a:solidFill>
                  <a:schemeClr val="tx1">
                    <a:lumMod val="95000"/>
                  </a:schemeClr>
                </a:solidFill>
              </a:rPr>
              <a:t>3 = Marginal Pass</a:t>
            </a:r>
          </a:p>
          <a:p>
            <a:pPr lvl="1"/>
            <a:r>
              <a:rPr lang="en-US" sz="2200" dirty="0">
                <a:solidFill>
                  <a:schemeClr val="tx1">
                    <a:lumMod val="95000"/>
                  </a:schemeClr>
                </a:solidFill>
              </a:rPr>
              <a:t>4 = Clear Pass</a:t>
            </a:r>
          </a:p>
          <a:p>
            <a:pPr lvl="2"/>
            <a:r>
              <a:rPr lang="en-US" sz="2200" dirty="0">
                <a:solidFill>
                  <a:schemeClr val="tx1">
                    <a:lumMod val="95000"/>
                  </a:schemeClr>
                </a:solidFill>
              </a:rPr>
              <a:t>A total score of 16 is possible and the maximum exam score of each area, which is the sum of two individual scores, is 8</a:t>
            </a:r>
            <a:endParaRPr lang="en-US" sz="2200" b="1" dirty="0">
              <a:solidFill>
                <a:schemeClr val="tx1">
                  <a:lumMod val="95000"/>
                </a:schemeClr>
              </a:solidFill>
            </a:endParaRPr>
          </a:p>
        </p:txBody>
      </p:sp>
    </p:spTree>
    <p:extLst>
      <p:ext uri="{BB962C8B-B14F-4D97-AF65-F5344CB8AC3E}">
        <p14:creationId xmlns:p14="http://schemas.microsoft.com/office/powerpoint/2010/main" val="2387321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508" y="188494"/>
            <a:ext cx="8534400" cy="1507067"/>
          </a:xfrm>
        </p:spPr>
        <p:txBody>
          <a:bodyPr>
            <a:normAutofit/>
          </a:bodyPr>
          <a:lstStyle/>
          <a:p>
            <a:r>
              <a:rPr lang="en-US" sz="4000" b="1" dirty="0" err="1"/>
              <a:t>SCoring</a:t>
            </a:r>
            <a:endParaRPr lang="en-US" sz="4000" b="1" dirty="0"/>
          </a:p>
        </p:txBody>
      </p:sp>
      <p:sp>
        <p:nvSpPr>
          <p:cNvPr id="4" name="Rectangle 3"/>
          <p:cNvSpPr/>
          <p:nvPr/>
        </p:nvSpPr>
        <p:spPr>
          <a:xfrm>
            <a:off x="796508" y="1539615"/>
            <a:ext cx="9486480" cy="3911840"/>
          </a:xfrm>
          <a:prstGeom prst="rect">
            <a:avLst/>
          </a:prstGeom>
        </p:spPr>
        <p:txBody>
          <a:bodyPr wrap="square">
            <a:spAutoFit/>
          </a:bodyPr>
          <a:lstStyle/>
          <a:p>
            <a:pPr marL="285750" lvl="0" indent="-285750">
              <a:spcBef>
                <a:spcPct val="20000"/>
              </a:spcBef>
              <a:spcAft>
                <a:spcPts val="600"/>
              </a:spcAft>
              <a:buClr>
                <a:prstClr val="white"/>
              </a:buClr>
              <a:buSzPct val="80000"/>
              <a:buFont typeface="Wingdings 3" panose="05040102010807070707" pitchFamily="18" charset="2"/>
              <a:buChar char=""/>
            </a:pPr>
            <a:r>
              <a:rPr lang="en-US" sz="2200" dirty="0">
                <a:solidFill>
                  <a:prstClr val="white">
                    <a:lumMod val="95000"/>
                  </a:prstClr>
                </a:solidFill>
              </a:rPr>
              <a:t>The following determinations are made from scores of four examiners in two areas:</a:t>
            </a:r>
          </a:p>
          <a:p>
            <a:pPr marL="742950" lvl="1" indent="-285750">
              <a:spcBef>
                <a:spcPct val="20000"/>
              </a:spcBef>
              <a:spcAft>
                <a:spcPts val="600"/>
              </a:spcAft>
              <a:buClr>
                <a:prstClr val="white"/>
              </a:buClr>
              <a:buSzPct val="80000"/>
              <a:buFont typeface="Wingdings 3" panose="05040102010807070707" pitchFamily="18" charset="2"/>
              <a:buChar char=""/>
            </a:pPr>
            <a:r>
              <a:rPr lang="en-US" sz="2200" b="1" u="sng" dirty="0">
                <a:solidFill>
                  <a:prstClr val="white">
                    <a:lumMod val="95000"/>
                  </a:prstClr>
                </a:solidFill>
              </a:rPr>
              <a:t>Clear Pass</a:t>
            </a:r>
            <a:r>
              <a:rPr lang="en-US" sz="2200" b="1" dirty="0">
                <a:solidFill>
                  <a:prstClr val="white">
                    <a:lumMod val="95000"/>
                  </a:prstClr>
                </a:solidFill>
              </a:rPr>
              <a:t> </a:t>
            </a:r>
            <a:r>
              <a:rPr lang="en-US" sz="2200" dirty="0">
                <a:solidFill>
                  <a:prstClr val="white">
                    <a:lumMod val="95000"/>
                  </a:prstClr>
                </a:solidFill>
              </a:rPr>
              <a:t>if all of the following holds: the sum of all four scores is at least 12, the exam score of each area is at least 5, and no individual score (from any of the four examiners) is less than two.</a:t>
            </a:r>
          </a:p>
          <a:p>
            <a:pPr marL="742950" lvl="1" indent="-285750">
              <a:spcBef>
                <a:spcPct val="20000"/>
              </a:spcBef>
              <a:spcAft>
                <a:spcPts val="600"/>
              </a:spcAft>
              <a:buClr>
                <a:prstClr val="white"/>
              </a:buClr>
              <a:buSzPct val="80000"/>
              <a:buFont typeface="Wingdings 3" panose="05040102010807070707" pitchFamily="18" charset="2"/>
              <a:buChar char=""/>
            </a:pPr>
            <a:r>
              <a:rPr lang="en-US" sz="2200" b="1" u="sng" dirty="0">
                <a:solidFill>
                  <a:prstClr val="white">
                    <a:lumMod val="95000"/>
                  </a:prstClr>
                </a:solidFill>
              </a:rPr>
              <a:t>Intermediate</a:t>
            </a:r>
            <a:r>
              <a:rPr lang="en-US" sz="2200" dirty="0">
                <a:solidFill>
                  <a:prstClr val="white">
                    <a:lumMod val="95000"/>
                  </a:prstClr>
                </a:solidFill>
              </a:rPr>
              <a:t> result if the student does not get a clear pass but the exam score of each area is at least 4.</a:t>
            </a:r>
          </a:p>
          <a:p>
            <a:pPr marL="742950" lvl="1" indent="-285750">
              <a:spcBef>
                <a:spcPct val="20000"/>
              </a:spcBef>
              <a:spcAft>
                <a:spcPts val="600"/>
              </a:spcAft>
              <a:buClr>
                <a:prstClr val="white"/>
              </a:buClr>
              <a:buSzPct val="80000"/>
              <a:buFont typeface="Wingdings 3" panose="05040102010807070707" pitchFamily="18" charset="2"/>
              <a:buChar char=""/>
            </a:pPr>
            <a:r>
              <a:rPr lang="en-US" sz="2200" b="1" u="sng" dirty="0">
                <a:solidFill>
                  <a:prstClr val="white">
                    <a:lumMod val="95000"/>
                  </a:prstClr>
                </a:solidFill>
              </a:rPr>
              <a:t>Clear Fail</a:t>
            </a:r>
            <a:r>
              <a:rPr lang="en-US" sz="2200" b="1" dirty="0">
                <a:solidFill>
                  <a:prstClr val="white">
                    <a:lumMod val="95000"/>
                  </a:prstClr>
                </a:solidFill>
              </a:rPr>
              <a:t> </a:t>
            </a:r>
            <a:r>
              <a:rPr lang="en-US" sz="2200" dirty="0">
                <a:solidFill>
                  <a:prstClr val="white">
                    <a:lumMod val="95000"/>
                  </a:prstClr>
                </a:solidFill>
              </a:rPr>
              <a:t>if the student does not achieve either a clear pass or an intermediate result.</a:t>
            </a:r>
          </a:p>
        </p:txBody>
      </p:sp>
    </p:spTree>
    <p:extLst>
      <p:ext uri="{BB962C8B-B14F-4D97-AF65-F5344CB8AC3E}">
        <p14:creationId xmlns:p14="http://schemas.microsoft.com/office/powerpoint/2010/main" val="1930067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508" y="188494"/>
            <a:ext cx="8534400" cy="1507067"/>
          </a:xfrm>
        </p:spPr>
        <p:txBody>
          <a:bodyPr>
            <a:normAutofit/>
          </a:bodyPr>
          <a:lstStyle/>
          <a:p>
            <a:r>
              <a:rPr lang="en-US" sz="4000" b="1" dirty="0"/>
              <a:t>Scoring – Clear Pass</a:t>
            </a:r>
          </a:p>
        </p:txBody>
      </p:sp>
      <p:graphicFrame>
        <p:nvGraphicFramePr>
          <p:cNvPr id="5" name="Table 4"/>
          <p:cNvGraphicFramePr>
            <a:graphicFrameLocks noGrp="1"/>
          </p:cNvGraphicFramePr>
          <p:nvPr>
            <p:extLst>
              <p:ext uri="{D42A27DB-BD31-4B8C-83A1-F6EECF244321}">
                <p14:modId xmlns:p14="http://schemas.microsoft.com/office/powerpoint/2010/main" val="3645530928"/>
              </p:ext>
            </p:extLst>
          </p:nvPr>
        </p:nvGraphicFramePr>
        <p:xfrm>
          <a:off x="796508" y="2133601"/>
          <a:ext cx="8128000" cy="3256546"/>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962408510"/>
                    </a:ext>
                  </a:extLst>
                </a:gridCol>
                <a:gridCol w="4064000">
                  <a:extLst>
                    <a:ext uri="{9D8B030D-6E8A-4147-A177-3AD203B41FA5}">
                      <a16:colId xmlns:a16="http://schemas.microsoft.com/office/drawing/2014/main" val="898070372"/>
                    </a:ext>
                  </a:extLst>
                </a:gridCol>
              </a:tblGrid>
              <a:tr h="743327">
                <a:tc>
                  <a:txBody>
                    <a:bodyPr/>
                    <a:lstStyle/>
                    <a:p>
                      <a:r>
                        <a:rPr lang="en-US" sz="2200" dirty="0"/>
                        <a:t>Exam 1</a:t>
                      </a:r>
                    </a:p>
                  </a:txBody>
                  <a:tcPr/>
                </a:tc>
                <a:tc>
                  <a:txBody>
                    <a:bodyPr/>
                    <a:lstStyle/>
                    <a:p>
                      <a:r>
                        <a:rPr lang="en-US" sz="2200" dirty="0"/>
                        <a:t>Exam 2</a:t>
                      </a:r>
                    </a:p>
                  </a:txBody>
                  <a:tcPr/>
                </a:tc>
                <a:extLst>
                  <a:ext uri="{0D108BD9-81ED-4DB2-BD59-A6C34878D82A}">
                    <a16:rowId xmlns:a16="http://schemas.microsoft.com/office/drawing/2014/main" val="3007490444"/>
                  </a:ext>
                </a:extLst>
              </a:tr>
              <a:tr h="2005006">
                <a:tc>
                  <a:txBody>
                    <a:bodyPr/>
                    <a:lstStyle/>
                    <a:p>
                      <a:r>
                        <a:rPr lang="en-US" sz="2200" baseline="0" dirty="0"/>
                        <a:t>Examiner A = 4</a:t>
                      </a:r>
                    </a:p>
                    <a:p>
                      <a:r>
                        <a:rPr lang="en-US" sz="2200" baseline="0" dirty="0"/>
                        <a:t>Examiner B = 4</a:t>
                      </a:r>
                    </a:p>
                    <a:p>
                      <a:r>
                        <a:rPr lang="en-US" sz="2200" baseline="0" dirty="0"/>
                        <a:t>_________________________</a:t>
                      </a:r>
                    </a:p>
                    <a:p>
                      <a:r>
                        <a:rPr lang="en-US" sz="2200" baseline="0" dirty="0"/>
                        <a:t>Exam 1 Score = 8</a:t>
                      </a:r>
                    </a:p>
                    <a:p>
                      <a:endParaRPr lang="en-US" sz="22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Examiner A = 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Examiner B = 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_________________________</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Exam 2 Score = 7</a:t>
                      </a:r>
                    </a:p>
                    <a:p>
                      <a:endParaRPr lang="en-US" sz="2200" dirty="0"/>
                    </a:p>
                  </a:txBody>
                  <a:tcPr/>
                </a:tc>
                <a:extLst>
                  <a:ext uri="{0D108BD9-81ED-4DB2-BD59-A6C34878D82A}">
                    <a16:rowId xmlns:a16="http://schemas.microsoft.com/office/drawing/2014/main" val="3513363419"/>
                  </a:ext>
                </a:extLst>
              </a:tr>
              <a:tr h="508213">
                <a:tc>
                  <a:txBody>
                    <a:bodyPr/>
                    <a:lstStyle/>
                    <a:p>
                      <a:pPr algn="r"/>
                      <a:r>
                        <a:rPr lang="en-US" sz="2200" dirty="0"/>
                        <a:t>Total Score:</a:t>
                      </a:r>
                    </a:p>
                  </a:txBody>
                  <a:tcPr/>
                </a:tc>
                <a:tc>
                  <a:txBody>
                    <a:bodyPr/>
                    <a:lstStyle/>
                    <a:p>
                      <a:r>
                        <a:rPr lang="en-US" sz="2200" dirty="0"/>
                        <a:t>15</a:t>
                      </a:r>
                    </a:p>
                  </a:txBody>
                  <a:tcPr/>
                </a:tc>
                <a:extLst>
                  <a:ext uri="{0D108BD9-81ED-4DB2-BD59-A6C34878D82A}">
                    <a16:rowId xmlns:a16="http://schemas.microsoft.com/office/drawing/2014/main" val="4211705915"/>
                  </a:ext>
                </a:extLst>
              </a:tr>
            </a:tbl>
          </a:graphicData>
        </a:graphic>
      </p:graphicFrame>
    </p:spTree>
    <p:extLst>
      <p:ext uri="{BB962C8B-B14F-4D97-AF65-F5344CB8AC3E}">
        <p14:creationId xmlns:p14="http://schemas.microsoft.com/office/powerpoint/2010/main" val="20714174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508" y="188494"/>
            <a:ext cx="8534400" cy="1507067"/>
          </a:xfrm>
        </p:spPr>
        <p:txBody>
          <a:bodyPr>
            <a:normAutofit/>
          </a:bodyPr>
          <a:lstStyle/>
          <a:p>
            <a:r>
              <a:rPr lang="en-US" sz="4000" b="1" dirty="0"/>
              <a:t>Scoring – Intermediate</a:t>
            </a:r>
          </a:p>
        </p:txBody>
      </p:sp>
      <p:graphicFrame>
        <p:nvGraphicFramePr>
          <p:cNvPr id="5" name="Table 4"/>
          <p:cNvGraphicFramePr>
            <a:graphicFrameLocks noGrp="1"/>
          </p:cNvGraphicFramePr>
          <p:nvPr>
            <p:extLst>
              <p:ext uri="{D42A27DB-BD31-4B8C-83A1-F6EECF244321}">
                <p14:modId xmlns:p14="http://schemas.microsoft.com/office/powerpoint/2010/main" val="1642704715"/>
              </p:ext>
            </p:extLst>
          </p:nvPr>
        </p:nvGraphicFramePr>
        <p:xfrm>
          <a:off x="796508" y="2133601"/>
          <a:ext cx="8128000" cy="3256546"/>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962408510"/>
                    </a:ext>
                  </a:extLst>
                </a:gridCol>
                <a:gridCol w="4064000">
                  <a:extLst>
                    <a:ext uri="{9D8B030D-6E8A-4147-A177-3AD203B41FA5}">
                      <a16:colId xmlns:a16="http://schemas.microsoft.com/office/drawing/2014/main" val="898070372"/>
                    </a:ext>
                  </a:extLst>
                </a:gridCol>
              </a:tblGrid>
              <a:tr h="743327">
                <a:tc>
                  <a:txBody>
                    <a:bodyPr/>
                    <a:lstStyle/>
                    <a:p>
                      <a:r>
                        <a:rPr lang="en-US" sz="2200" dirty="0"/>
                        <a:t>Exam 1</a:t>
                      </a:r>
                    </a:p>
                  </a:txBody>
                  <a:tcPr/>
                </a:tc>
                <a:tc>
                  <a:txBody>
                    <a:bodyPr/>
                    <a:lstStyle/>
                    <a:p>
                      <a:r>
                        <a:rPr lang="en-US" sz="2200" dirty="0"/>
                        <a:t>Exam 2</a:t>
                      </a:r>
                    </a:p>
                  </a:txBody>
                  <a:tcPr/>
                </a:tc>
                <a:extLst>
                  <a:ext uri="{0D108BD9-81ED-4DB2-BD59-A6C34878D82A}">
                    <a16:rowId xmlns:a16="http://schemas.microsoft.com/office/drawing/2014/main" val="3007490444"/>
                  </a:ext>
                </a:extLst>
              </a:tr>
              <a:tr h="2005006">
                <a:tc>
                  <a:txBody>
                    <a:bodyPr/>
                    <a:lstStyle/>
                    <a:p>
                      <a:r>
                        <a:rPr lang="en-US" sz="2200" baseline="0" dirty="0"/>
                        <a:t>Examiner A = 2</a:t>
                      </a:r>
                    </a:p>
                    <a:p>
                      <a:r>
                        <a:rPr lang="en-US" sz="2200" baseline="0" dirty="0"/>
                        <a:t>Examiner B = 2</a:t>
                      </a:r>
                    </a:p>
                    <a:p>
                      <a:r>
                        <a:rPr lang="en-US" sz="2200" baseline="0" dirty="0"/>
                        <a:t>_________________________</a:t>
                      </a:r>
                    </a:p>
                    <a:p>
                      <a:r>
                        <a:rPr lang="en-US" sz="2200" baseline="0" dirty="0"/>
                        <a:t>Exam 1 Score = 4</a:t>
                      </a:r>
                    </a:p>
                    <a:p>
                      <a:endParaRPr lang="en-US" sz="22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Examiner A = 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Examiner B = 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_________________________</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Exam 2 Score = 7</a:t>
                      </a:r>
                    </a:p>
                    <a:p>
                      <a:endParaRPr lang="en-US" sz="2200" dirty="0"/>
                    </a:p>
                  </a:txBody>
                  <a:tcPr/>
                </a:tc>
                <a:extLst>
                  <a:ext uri="{0D108BD9-81ED-4DB2-BD59-A6C34878D82A}">
                    <a16:rowId xmlns:a16="http://schemas.microsoft.com/office/drawing/2014/main" val="3513363419"/>
                  </a:ext>
                </a:extLst>
              </a:tr>
              <a:tr h="508213">
                <a:tc>
                  <a:txBody>
                    <a:bodyPr/>
                    <a:lstStyle/>
                    <a:p>
                      <a:pPr algn="r"/>
                      <a:r>
                        <a:rPr lang="en-US" sz="2200" dirty="0"/>
                        <a:t>Total Score:</a:t>
                      </a:r>
                    </a:p>
                  </a:txBody>
                  <a:tcPr/>
                </a:tc>
                <a:tc>
                  <a:txBody>
                    <a:bodyPr/>
                    <a:lstStyle/>
                    <a:p>
                      <a:r>
                        <a:rPr lang="en-US" sz="2200" dirty="0"/>
                        <a:t>11</a:t>
                      </a:r>
                    </a:p>
                  </a:txBody>
                  <a:tcPr/>
                </a:tc>
                <a:extLst>
                  <a:ext uri="{0D108BD9-81ED-4DB2-BD59-A6C34878D82A}">
                    <a16:rowId xmlns:a16="http://schemas.microsoft.com/office/drawing/2014/main" val="4211705915"/>
                  </a:ext>
                </a:extLst>
              </a:tr>
            </a:tbl>
          </a:graphicData>
        </a:graphic>
      </p:graphicFrame>
    </p:spTree>
    <p:extLst>
      <p:ext uri="{BB962C8B-B14F-4D97-AF65-F5344CB8AC3E}">
        <p14:creationId xmlns:p14="http://schemas.microsoft.com/office/powerpoint/2010/main" val="1988056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508" y="188494"/>
            <a:ext cx="8534400" cy="1507067"/>
          </a:xfrm>
        </p:spPr>
        <p:txBody>
          <a:bodyPr>
            <a:normAutofit/>
          </a:bodyPr>
          <a:lstStyle/>
          <a:p>
            <a:r>
              <a:rPr lang="en-US" sz="4000" b="1" dirty="0"/>
              <a:t>Scoring – Clear Fail</a:t>
            </a:r>
          </a:p>
        </p:txBody>
      </p:sp>
      <p:graphicFrame>
        <p:nvGraphicFramePr>
          <p:cNvPr id="5" name="Table 4"/>
          <p:cNvGraphicFramePr>
            <a:graphicFrameLocks noGrp="1"/>
          </p:cNvGraphicFramePr>
          <p:nvPr>
            <p:extLst>
              <p:ext uri="{D42A27DB-BD31-4B8C-83A1-F6EECF244321}">
                <p14:modId xmlns:p14="http://schemas.microsoft.com/office/powerpoint/2010/main" val="2582620612"/>
              </p:ext>
            </p:extLst>
          </p:nvPr>
        </p:nvGraphicFramePr>
        <p:xfrm>
          <a:off x="796508" y="2133601"/>
          <a:ext cx="8128000" cy="3256546"/>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962408510"/>
                    </a:ext>
                  </a:extLst>
                </a:gridCol>
                <a:gridCol w="4064000">
                  <a:extLst>
                    <a:ext uri="{9D8B030D-6E8A-4147-A177-3AD203B41FA5}">
                      <a16:colId xmlns:a16="http://schemas.microsoft.com/office/drawing/2014/main" val="898070372"/>
                    </a:ext>
                  </a:extLst>
                </a:gridCol>
              </a:tblGrid>
              <a:tr h="743327">
                <a:tc>
                  <a:txBody>
                    <a:bodyPr/>
                    <a:lstStyle/>
                    <a:p>
                      <a:r>
                        <a:rPr lang="en-US" sz="2200" dirty="0"/>
                        <a:t>Exam 1</a:t>
                      </a:r>
                    </a:p>
                  </a:txBody>
                  <a:tcPr/>
                </a:tc>
                <a:tc>
                  <a:txBody>
                    <a:bodyPr/>
                    <a:lstStyle/>
                    <a:p>
                      <a:r>
                        <a:rPr lang="en-US" sz="2200" dirty="0"/>
                        <a:t>Exam 2</a:t>
                      </a:r>
                    </a:p>
                  </a:txBody>
                  <a:tcPr/>
                </a:tc>
                <a:extLst>
                  <a:ext uri="{0D108BD9-81ED-4DB2-BD59-A6C34878D82A}">
                    <a16:rowId xmlns:a16="http://schemas.microsoft.com/office/drawing/2014/main" val="3007490444"/>
                  </a:ext>
                </a:extLst>
              </a:tr>
              <a:tr h="2005006">
                <a:tc>
                  <a:txBody>
                    <a:bodyPr/>
                    <a:lstStyle/>
                    <a:p>
                      <a:r>
                        <a:rPr lang="en-US" sz="2200" baseline="0" dirty="0"/>
                        <a:t>Examiner A = 1</a:t>
                      </a:r>
                    </a:p>
                    <a:p>
                      <a:r>
                        <a:rPr lang="en-US" sz="2200" baseline="0" dirty="0"/>
                        <a:t>Examiner B = 2</a:t>
                      </a:r>
                    </a:p>
                    <a:p>
                      <a:r>
                        <a:rPr lang="en-US" sz="2200" baseline="0" dirty="0"/>
                        <a:t>_________________________</a:t>
                      </a:r>
                    </a:p>
                    <a:p>
                      <a:r>
                        <a:rPr lang="en-US" sz="2200" baseline="0" dirty="0"/>
                        <a:t>Exam 1 Score = 3</a:t>
                      </a:r>
                    </a:p>
                    <a:p>
                      <a:endParaRPr lang="en-US" sz="22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Examiner A = 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Examiner B = 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_________________________</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mn-lt"/>
                          <a:ea typeface="+mn-ea"/>
                          <a:cs typeface="+mn-cs"/>
                        </a:rPr>
                        <a:t>Exam 2 Score = 7</a:t>
                      </a:r>
                    </a:p>
                    <a:p>
                      <a:endParaRPr lang="en-US" sz="2200" dirty="0"/>
                    </a:p>
                  </a:txBody>
                  <a:tcPr/>
                </a:tc>
                <a:extLst>
                  <a:ext uri="{0D108BD9-81ED-4DB2-BD59-A6C34878D82A}">
                    <a16:rowId xmlns:a16="http://schemas.microsoft.com/office/drawing/2014/main" val="3513363419"/>
                  </a:ext>
                </a:extLst>
              </a:tr>
              <a:tr h="508213">
                <a:tc>
                  <a:txBody>
                    <a:bodyPr/>
                    <a:lstStyle/>
                    <a:p>
                      <a:pPr algn="r"/>
                      <a:r>
                        <a:rPr lang="en-US" sz="2200" dirty="0"/>
                        <a:t>Total Score:</a:t>
                      </a:r>
                    </a:p>
                  </a:txBody>
                  <a:tcPr/>
                </a:tc>
                <a:tc>
                  <a:txBody>
                    <a:bodyPr/>
                    <a:lstStyle/>
                    <a:p>
                      <a:r>
                        <a:rPr lang="en-US" sz="2200" dirty="0"/>
                        <a:t>10</a:t>
                      </a:r>
                    </a:p>
                  </a:txBody>
                  <a:tcPr/>
                </a:tc>
                <a:extLst>
                  <a:ext uri="{0D108BD9-81ED-4DB2-BD59-A6C34878D82A}">
                    <a16:rowId xmlns:a16="http://schemas.microsoft.com/office/drawing/2014/main" val="4211705915"/>
                  </a:ext>
                </a:extLst>
              </a:tr>
            </a:tbl>
          </a:graphicData>
        </a:graphic>
      </p:graphicFrame>
    </p:spTree>
    <p:extLst>
      <p:ext uri="{BB962C8B-B14F-4D97-AF65-F5344CB8AC3E}">
        <p14:creationId xmlns:p14="http://schemas.microsoft.com/office/powerpoint/2010/main" val="2845035548"/>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20687</TotalTime>
  <Words>1006</Words>
  <Application>Microsoft Office PowerPoint</Application>
  <PresentationFormat>Widescreen</PresentationFormat>
  <Paragraphs>155</Paragraphs>
  <Slides>16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Century Gothic</vt:lpstr>
      <vt:lpstr>Times New Roman</vt:lpstr>
      <vt:lpstr>Wingdings 3</vt:lpstr>
      <vt:lpstr>Slice</vt:lpstr>
      <vt:lpstr>Preparing for the Prelim</vt:lpstr>
      <vt:lpstr>General Information</vt:lpstr>
      <vt:lpstr>Examination Process</vt:lpstr>
      <vt:lpstr>Examination Process</vt:lpstr>
      <vt:lpstr>SCoring</vt:lpstr>
      <vt:lpstr>SCoring</vt:lpstr>
      <vt:lpstr>Scoring – Clear Pass</vt:lpstr>
      <vt:lpstr>Scoring – Intermediate</vt:lpstr>
      <vt:lpstr>Scoring – Clear Fail</vt:lpstr>
      <vt:lpstr>Intermediate Pass</vt:lpstr>
      <vt:lpstr>Intermediate Process</vt:lpstr>
      <vt:lpstr>Prelim Exam Stats Winter 2023</vt:lpstr>
      <vt:lpstr>Preparing for the prelim exams</vt:lpstr>
      <vt:lpstr>Registration Process</vt:lpstr>
      <vt:lpstr>Eligibility</vt:lpstr>
      <vt:lpstr>Registration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for the ECE Prelim</dc:title>
  <dc:creator>Sacksith Ekkaphanh</dc:creator>
  <cp:lastModifiedBy>Michelle Theresa Walker</cp:lastModifiedBy>
  <cp:revision>49</cp:revision>
  <dcterms:created xsi:type="dcterms:W3CDTF">2018-10-24T22:48:09Z</dcterms:created>
  <dcterms:modified xsi:type="dcterms:W3CDTF">2023-10-20T20:38:20Z</dcterms:modified>
</cp:coreProperties>
</file>